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drawings/drawing8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drawings/drawing9.xml" ContentType="application/vnd.openxmlformats-officedocument.drawingml.chartshape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9" r:id="rId3"/>
  </p:sldMasterIdLst>
  <p:notesMasterIdLst>
    <p:notesMasterId r:id="rId34"/>
  </p:notesMasterIdLst>
  <p:handoutMasterIdLst>
    <p:handoutMasterId r:id="rId35"/>
  </p:handoutMasterIdLst>
  <p:sldIdLst>
    <p:sldId id="260" r:id="rId4"/>
    <p:sldId id="483" r:id="rId5"/>
    <p:sldId id="604" r:id="rId6"/>
    <p:sldId id="610" r:id="rId7"/>
    <p:sldId id="608" r:id="rId8"/>
    <p:sldId id="574" r:id="rId9"/>
    <p:sldId id="606" r:id="rId10"/>
    <p:sldId id="630" r:id="rId11"/>
    <p:sldId id="492" r:id="rId12"/>
    <p:sldId id="605" r:id="rId13"/>
    <p:sldId id="611" r:id="rId14"/>
    <p:sldId id="494" r:id="rId15"/>
    <p:sldId id="612" r:id="rId16"/>
    <p:sldId id="607" r:id="rId17"/>
    <p:sldId id="613" r:id="rId18"/>
    <p:sldId id="582" r:id="rId19"/>
    <p:sldId id="584" r:id="rId20"/>
    <p:sldId id="625" r:id="rId21"/>
    <p:sldId id="626" r:id="rId22"/>
    <p:sldId id="627" r:id="rId23"/>
    <p:sldId id="631" r:id="rId24"/>
    <p:sldId id="632" r:id="rId25"/>
    <p:sldId id="615" r:id="rId26"/>
    <p:sldId id="616" r:id="rId27"/>
    <p:sldId id="617" r:id="rId28"/>
    <p:sldId id="623" r:id="rId29"/>
    <p:sldId id="620" r:id="rId30"/>
    <p:sldId id="624" r:id="rId31"/>
    <p:sldId id="634" r:id="rId32"/>
    <p:sldId id="264" r:id="rId33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3AD"/>
    <a:srgbClr val="2914C6"/>
    <a:srgbClr val="33CCCC"/>
    <a:srgbClr val="DDC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0" autoAdjust="0"/>
    <p:restoredTop sz="94660"/>
  </p:normalViewPr>
  <p:slideViewPr>
    <p:cSldViewPr>
      <p:cViewPr>
        <p:scale>
          <a:sx n="90" d="100"/>
          <a:sy n="90" d="100"/>
        </p:scale>
        <p:origin x="-3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50" y="76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2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r>
              <a:rPr lang="en-NZ" sz="1600" b="0" dirty="0" smtClean="0"/>
              <a:t>1961</a:t>
            </a:r>
          </a:p>
        </c:rich>
      </c:tx>
      <c:layout>
        <c:manualLayout>
          <c:xMode val="edge"/>
          <c:yMode val="edge"/>
          <c:x val="0.487337665839715"/>
          <c:y val="2.998613953288339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256410256410301"/>
          <c:y val="0.17674418604651199"/>
          <c:w val="0.73589743589743595"/>
          <c:h val="0.655813953488376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2DC9C2">
                <a:alpha val="75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-6.1711381938762324</c:v>
                </c:pt>
                <c:pt idx="1">
                  <c:v>-5.5437220288001914</c:v>
                </c:pt>
                <c:pt idx="2">
                  <c:v>-5.1900550893918966</c:v>
                </c:pt>
                <c:pt idx="3">
                  <c:v>-3.9471897122299779</c:v>
                </c:pt>
                <c:pt idx="4">
                  <c:v>-3.314431896857287</c:v>
                </c:pt>
                <c:pt idx="5">
                  <c:v>-3.0476392390177329</c:v>
                </c:pt>
                <c:pt idx="6">
                  <c:v>-3.392279203506102</c:v>
                </c:pt>
                <c:pt idx="7">
                  <c:v>-3.3550532839969121</c:v>
                </c:pt>
                <c:pt idx="8">
                  <c:v>-2.9495847591536841</c:v>
                </c:pt>
                <c:pt idx="9">
                  <c:v>-2.9483839230404838</c:v>
                </c:pt>
                <c:pt idx="10">
                  <c:v>-2.6628333769499091</c:v>
                </c:pt>
                <c:pt idx="11">
                  <c:v>-2.2121885693652632</c:v>
                </c:pt>
                <c:pt idx="12">
                  <c:v>-1.72146068048484</c:v>
                </c:pt>
                <c:pt idx="13">
                  <c:v>-1.3000500210353361</c:v>
                </c:pt>
                <c:pt idx="14">
                  <c:v>-1.073506077058896</c:v>
                </c:pt>
                <c:pt idx="15">
                  <c:v>-0.788990734514183</c:v>
                </c:pt>
                <c:pt idx="16">
                  <c:v>-0.42799455400118602</c:v>
                </c:pt>
                <c:pt idx="17">
                  <c:v>-0.19714416327396</c:v>
                </c:pt>
              </c:numCache>
            </c:numRef>
          </c:val>
        </c:ser>
        <c:ser>
          <c:idx val="3"/>
          <c:order val="3"/>
          <c:tx>
            <c:strRef>
              <c:f>Sheet1!$C$1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rgbClr val="DA1F28">
                <a:alpha val="75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5.9230620161458631</c:v>
                </c:pt>
                <c:pt idx="1">
                  <c:v>5.2928300974250746</c:v>
                </c:pt>
                <c:pt idx="2">
                  <c:v>4.9618962278839076</c:v>
                </c:pt>
                <c:pt idx="3">
                  <c:v>3.7637930520450671</c:v>
                </c:pt>
                <c:pt idx="4">
                  <c:v>3.230663225926135</c:v>
                </c:pt>
                <c:pt idx="5">
                  <c:v>2.90573353695097</c:v>
                </c:pt>
                <c:pt idx="6">
                  <c:v>3.1460249840164578</c:v>
                </c:pt>
                <c:pt idx="7">
                  <c:v>3.2234582092469348</c:v>
                </c:pt>
                <c:pt idx="8">
                  <c:v>3.0130220324441068</c:v>
                </c:pt>
                <c:pt idx="9">
                  <c:v>2.9105782895456032</c:v>
                </c:pt>
                <c:pt idx="10">
                  <c:v>2.5605138584769098</c:v>
                </c:pt>
                <c:pt idx="11">
                  <c:v>2.122498534151779</c:v>
                </c:pt>
                <c:pt idx="12">
                  <c:v>1.8501985934482379</c:v>
                </c:pt>
                <c:pt idx="13">
                  <c:v>1.6320190941223629</c:v>
                </c:pt>
                <c:pt idx="14">
                  <c:v>1.3484561388398431</c:v>
                </c:pt>
                <c:pt idx="15">
                  <c:v>0.98779122346152204</c:v>
                </c:pt>
                <c:pt idx="16">
                  <c:v>0.58352353473149299</c:v>
                </c:pt>
                <c:pt idx="17">
                  <c:v>0.30029184458364899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94"/>
        <c:axId val="44302336"/>
        <c:axId val="44303872"/>
      </c:barChart>
      <c:catAx>
        <c:axId val="44302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44303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303872"/>
        <c:scaling>
          <c:orientation val="minMax"/>
          <c:max val="6"/>
          <c:min val="-6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NZ"/>
                  <a:t>percentage at each age</a:t>
                </a:r>
              </a:p>
            </c:rich>
          </c:tx>
          <c:layout>
            <c:manualLayout>
              <c:xMode val="edge"/>
              <c:yMode val="edge"/>
              <c:x val="0.31282051282051399"/>
              <c:y val="0.913953488372093"/>
            </c:manualLayout>
          </c:layout>
          <c:overlay val="0"/>
          <c:spPr>
            <a:noFill/>
            <a:ln w="25400">
              <a:noFill/>
            </a:ln>
          </c:spPr>
        </c:title>
        <c:numFmt formatCode="0.0;[Black]0.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44302336"/>
        <c:crosses val="autoZero"/>
        <c:crossBetween val="between"/>
        <c:majorUnit val="2"/>
      </c:val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NZ" sz="2200" b="1" i="0" u="none" strike="noStrike" kern="1200" baseline="0">
                <a:solidFill>
                  <a:prstClr val="black"/>
                </a:solidFill>
                <a:latin typeface="Tahoma"/>
                <a:ea typeface="Tahoma"/>
                <a:cs typeface="Tahoma"/>
              </a:defRPr>
            </a:pPr>
            <a:r>
              <a:rPr lang="en-NZ" sz="1600" b="0" dirty="0" smtClean="0">
                <a:effectLst/>
              </a:rPr>
              <a:t>European/New</a:t>
            </a:r>
            <a:r>
              <a:rPr lang="en-NZ" sz="1600" b="0" baseline="0" dirty="0" smtClean="0">
                <a:effectLst/>
              </a:rPr>
              <a:t> Zealander</a:t>
            </a:r>
            <a:endParaRPr lang="en-NZ" sz="160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NZ" sz="2200" b="1" i="0" u="none" strike="noStrike" kern="1200" baseline="0">
                <a:solidFill>
                  <a:prstClr val="black"/>
                </a:solidFill>
                <a:latin typeface="Tahoma"/>
                <a:ea typeface="Tahoma"/>
                <a:cs typeface="Tahoma"/>
              </a:defRPr>
            </a:pPr>
            <a:endParaRPr lang="en-NZ" sz="1600" b="0" dirty="0"/>
          </a:p>
        </c:rich>
      </c:tx>
      <c:layout>
        <c:manualLayout>
          <c:xMode val="edge"/>
          <c:yMode val="edge"/>
          <c:x val="0.41199520008629098"/>
          <c:y val="5.4022595001711896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769230769230801"/>
          <c:y val="0.17674418604651199"/>
          <c:w val="0.73076923076923095"/>
          <c:h val="0.655813953488376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gradFill flip="none" rotWithShape="1"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1270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Sheet1!$A$2:$A$19</c:f>
              <c:strCache>
                <c:ptCount val="18"/>
                <c:pt idx="0">
                  <c:v>0-4 </c:v>
                </c:pt>
                <c:pt idx="1">
                  <c:v> 5-9</c:v>
                </c:pt>
                <c:pt idx="2">
                  <c:v> 10-14</c:v>
                </c:pt>
                <c:pt idx="3">
                  <c:v>15-19 </c:v>
                </c:pt>
                <c:pt idx="4">
                  <c:v>20-24 </c:v>
                </c:pt>
                <c:pt idx="5">
                  <c:v>25-29 </c:v>
                </c:pt>
                <c:pt idx="6">
                  <c:v>30-34 </c:v>
                </c:pt>
                <c:pt idx="7">
                  <c:v>35-39 </c:v>
                </c:pt>
                <c:pt idx="8">
                  <c:v>40-44 </c:v>
                </c:pt>
                <c:pt idx="9">
                  <c:v>45-49 </c:v>
                </c:pt>
                <c:pt idx="10">
                  <c:v>50-54 </c:v>
                </c:pt>
                <c:pt idx="11">
                  <c:v>55-59 </c:v>
                </c:pt>
                <c:pt idx="12">
                  <c:v>60-64 </c:v>
                </c:pt>
                <c:pt idx="13">
                  <c:v>65-69 </c:v>
                </c:pt>
                <c:pt idx="14">
                  <c:v>70-74 </c:v>
                </c:pt>
                <c:pt idx="15">
                  <c:v>75-79 </c:v>
                </c:pt>
                <c:pt idx="16">
                  <c:v>80-84 </c:v>
                </c:pt>
                <c:pt idx="17">
                  <c:v>85-89 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-3.435782863353662</c:v>
                </c:pt>
                <c:pt idx="1">
                  <c:v>-3.2063281202825911</c:v>
                </c:pt>
                <c:pt idx="2">
                  <c:v>-3.2576535233379631</c:v>
                </c:pt>
                <c:pt idx="3">
                  <c:v>-3.4478594287784552</c:v>
                </c:pt>
                <c:pt idx="4">
                  <c:v>-3.2938832196123431</c:v>
                </c:pt>
                <c:pt idx="5">
                  <c:v>-2.7957248958396228</c:v>
                </c:pt>
                <c:pt idx="6">
                  <c:v>-2.7232655032908641</c:v>
                </c:pt>
                <c:pt idx="7">
                  <c:v>-3.0976390314594529</c:v>
                </c:pt>
                <c:pt idx="8">
                  <c:v>-3.4237062979288688</c:v>
                </c:pt>
                <c:pt idx="9">
                  <c:v>-3.5595676589577931</c:v>
                </c:pt>
                <c:pt idx="10">
                  <c:v>-3.4780508423404402</c:v>
                </c:pt>
                <c:pt idx="11">
                  <c:v>-3.094619890103254</c:v>
                </c:pt>
                <c:pt idx="12">
                  <c:v>-2.9617776704305299</c:v>
                </c:pt>
                <c:pt idx="13">
                  <c:v>-2.2854900066421111</c:v>
                </c:pt>
                <c:pt idx="14">
                  <c:v>-1.8205422377875731</c:v>
                </c:pt>
                <c:pt idx="15">
                  <c:v>-1.3254030553710521</c:v>
                </c:pt>
                <c:pt idx="16">
                  <c:v>-1.0174506370388261</c:v>
                </c:pt>
                <c:pt idx="17">
                  <c:v>-0.52834973733470203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Sheet1!$A$2:$A$19</c:f>
              <c:strCache>
                <c:ptCount val="18"/>
                <c:pt idx="0">
                  <c:v>0-4 </c:v>
                </c:pt>
                <c:pt idx="1">
                  <c:v> 5-9</c:v>
                </c:pt>
                <c:pt idx="2">
                  <c:v> 10-14</c:v>
                </c:pt>
                <c:pt idx="3">
                  <c:v>15-19 </c:v>
                </c:pt>
                <c:pt idx="4">
                  <c:v>20-24 </c:v>
                </c:pt>
                <c:pt idx="5">
                  <c:v>25-29 </c:v>
                </c:pt>
                <c:pt idx="6">
                  <c:v>30-34 </c:v>
                </c:pt>
                <c:pt idx="7">
                  <c:v>35-39 </c:v>
                </c:pt>
                <c:pt idx="8">
                  <c:v>40-44 </c:v>
                </c:pt>
                <c:pt idx="9">
                  <c:v>45-49 </c:v>
                </c:pt>
                <c:pt idx="10">
                  <c:v>50-54 </c:v>
                </c:pt>
                <c:pt idx="11">
                  <c:v>55-59 </c:v>
                </c:pt>
                <c:pt idx="12">
                  <c:v>60-64 </c:v>
                </c:pt>
                <c:pt idx="13">
                  <c:v>65-69 </c:v>
                </c:pt>
                <c:pt idx="14">
                  <c:v>70-74 </c:v>
                </c:pt>
                <c:pt idx="15">
                  <c:v>75-79 </c:v>
                </c:pt>
                <c:pt idx="16">
                  <c:v>80-84 </c:v>
                </c:pt>
                <c:pt idx="17">
                  <c:v>85-89 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3.2576535233379631</c:v>
                </c:pt>
                <c:pt idx="1">
                  <c:v>3.0765050419660649</c:v>
                </c:pt>
                <c:pt idx="2">
                  <c:v>3.1036773141718501</c:v>
                </c:pt>
                <c:pt idx="3">
                  <c:v>3.281806654187549</c:v>
                </c:pt>
                <c:pt idx="4">
                  <c:v>3.2184046857073851</c:v>
                </c:pt>
                <c:pt idx="5">
                  <c:v>2.886299136525571</c:v>
                </c:pt>
                <c:pt idx="6">
                  <c:v>2.9225288327999519</c:v>
                </c:pt>
                <c:pt idx="7">
                  <c:v>3.4055914497916802</c:v>
                </c:pt>
                <c:pt idx="8">
                  <c:v>3.7165630094801041</c:v>
                </c:pt>
                <c:pt idx="9">
                  <c:v>3.7739266952478721</c:v>
                </c:pt>
                <c:pt idx="10">
                  <c:v>3.6169313447255602</c:v>
                </c:pt>
                <c:pt idx="11">
                  <c:v>3.188213272145402</c:v>
                </c:pt>
                <c:pt idx="12">
                  <c:v>3.0614093351850729</c:v>
                </c:pt>
                <c:pt idx="13">
                  <c:v>2.382102530040457</c:v>
                </c:pt>
                <c:pt idx="14">
                  <c:v>1.9684801642412899</c:v>
                </c:pt>
                <c:pt idx="15">
                  <c:v>1.518628102167743</c:v>
                </c:pt>
                <c:pt idx="16">
                  <c:v>1.29521164180907</c:v>
                </c:pt>
                <c:pt idx="17">
                  <c:v>0.87857013465370504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94"/>
        <c:axId val="124921728"/>
        <c:axId val="124923264"/>
      </c:barChart>
      <c:catAx>
        <c:axId val="124921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NZ" sz="1200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24923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4923264"/>
        <c:scaling>
          <c:orientation val="minMax"/>
          <c:max val="8"/>
          <c:min val="-8"/>
        </c:scaling>
        <c:delete val="0"/>
        <c:axPos val="b"/>
        <c:title>
          <c:tx>
            <c:rich>
              <a:bodyPr/>
              <a:lstStyle/>
              <a:p>
                <a:pPr>
                  <a:defRPr lang="en-NZ" sz="1200" b="1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NZ"/>
                  <a:t>percentage at each age</a:t>
                </a:r>
              </a:p>
            </c:rich>
          </c:tx>
          <c:layout>
            <c:manualLayout>
              <c:xMode val="edge"/>
              <c:yMode val="edge"/>
              <c:x val="0.31538461538461798"/>
              <c:y val="0.913953488372093"/>
            </c:manualLayout>
          </c:layout>
          <c:overlay val="0"/>
          <c:spPr>
            <a:noFill/>
            <a:ln w="25400">
              <a:noFill/>
            </a:ln>
          </c:spPr>
        </c:title>
        <c:numFmt formatCode="0.0;[Black]0.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NZ" sz="1200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24921728"/>
        <c:crosses val="autoZero"/>
        <c:crossBetween val="between"/>
        <c:majorUnit val="2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lang="en-NZ" sz="22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r>
              <a:rPr lang="en-NZ" sz="1600" b="0" dirty="0" smtClean="0"/>
              <a:t>Pacific Island</a:t>
            </a:r>
          </a:p>
        </c:rich>
      </c:tx>
      <c:layout>
        <c:manualLayout>
          <c:xMode val="edge"/>
          <c:yMode val="edge"/>
          <c:x val="0.487337665839715"/>
          <c:y val="2.998613953288339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256410256410301"/>
          <c:y val="0.17674418604651199"/>
          <c:w val="0.73589743589743595"/>
          <c:h val="0.655813953488376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Pt>
            <c:idx val="4"/>
            <c:invertIfNegative val="1"/>
            <c:bubble3D val="0"/>
            <c:spPr>
              <a:gradFill flip="none" rotWithShape="1"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 w="1270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Sheet1!$A$2:$A$19</c:f>
              <c:strCache>
                <c:ptCount val="18"/>
                <c:pt idx="0">
                  <c:v>0-4 </c:v>
                </c:pt>
                <c:pt idx="1">
                  <c:v> 5-9</c:v>
                </c:pt>
                <c:pt idx="2">
                  <c:v> 10-14</c:v>
                </c:pt>
                <c:pt idx="3">
                  <c:v>15-19 </c:v>
                </c:pt>
                <c:pt idx="4">
                  <c:v>20-24 </c:v>
                </c:pt>
                <c:pt idx="5">
                  <c:v>25-29 </c:v>
                </c:pt>
                <c:pt idx="6">
                  <c:v>30-34 </c:v>
                </c:pt>
                <c:pt idx="7">
                  <c:v>35-39 </c:v>
                </c:pt>
                <c:pt idx="8">
                  <c:v>40-44 </c:v>
                </c:pt>
                <c:pt idx="9">
                  <c:v>45-49 </c:v>
                </c:pt>
                <c:pt idx="10">
                  <c:v>50-54 </c:v>
                </c:pt>
                <c:pt idx="11">
                  <c:v>55-59 </c:v>
                </c:pt>
                <c:pt idx="12">
                  <c:v>60-64 </c:v>
                </c:pt>
                <c:pt idx="13">
                  <c:v>65-69 </c:v>
                </c:pt>
                <c:pt idx="14">
                  <c:v>70-74 </c:v>
                </c:pt>
                <c:pt idx="15">
                  <c:v>75-79 </c:v>
                </c:pt>
                <c:pt idx="16">
                  <c:v>80-84 </c:v>
                </c:pt>
                <c:pt idx="17">
                  <c:v>85-89 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-7.3290845886442648</c:v>
                </c:pt>
                <c:pt idx="1">
                  <c:v>-5.9385863267670871</c:v>
                </c:pt>
                <c:pt idx="2">
                  <c:v>-5.4461181923522597</c:v>
                </c:pt>
                <c:pt idx="3">
                  <c:v>-5.1853997682502886</c:v>
                </c:pt>
                <c:pt idx="4">
                  <c:v>-4.6060254924681372</c:v>
                </c:pt>
                <c:pt idx="5">
                  <c:v>-3.3893395133256088</c:v>
                </c:pt>
                <c:pt idx="6">
                  <c:v>-3.0706836616454232</c:v>
                </c:pt>
                <c:pt idx="7">
                  <c:v>-2.8968713789107761</c:v>
                </c:pt>
                <c:pt idx="8">
                  <c:v>-2.809965237543453</c:v>
                </c:pt>
                <c:pt idx="9">
                  <c:v>-2.491309385863266</c:v>
                </c:pt>
                <c:pt idx="10">
                  <c:v>-1.969872537659328</c:v>
                </c:pt>
                <c:pt idx="11">
                  <c:v>-1.56431054461182</c:v>
                </c:pt>
                <c:pt idx="12">
                  <c:v>-1.158748551564311</c:v>
                </c:pt>
                <c:pt idx="13">
                  <c:v>-0.81112398609501701</c:v>
                </c:pt>
                <c:pt idx="14">
                  <c:v>-0.55040556199304702</c:v>
                </c:pt>
                <c:pt idx="15">
                  <c:v>-0.28968713789107797</c:v>
                </c:pt>
                <c:pt idx="16">
                  <c:v>-0.17381228273464699</c:v>
                </c:pt>
                <c:pt idx="17">
                  <c:v>-5.7937427578215503E-2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Pt>
            <c:idx val="4"/>
            <c:invertIfNegative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Sheet1!$A$2:$A$19</c:f>
              <c:strCache>
                <c:ptCount val="18"/>
                <c:pt idx="0">
                  <c:v>0-4 </c:v>
                </c:pt>
                <c:pt idx="1">
                  <c:v> 5-9</c:v>
                </c:pt>
                <c:pt idx="2">
                  <c:v> 10-14</c:v>
                </c:pt>
                <c:pt idx="3">
                  <c:v>15-19 </c:v>
                </c:pt>
                <c:pt idx="4">
                  <c:v>20-24 </c:v>
                </c:pt>
                <c:pt idx="5">
                  <c:v>25-29 </c:v>
                </c:pt>
                <c:pt idx="6">
                  <c:v>30-34 </c:v>
                </c:pt>
                <c:pt idx="7">
                  <c:v>35-39 </c:v>
                </c:pt>
                <c:pt idx="8">
                  <c:v>40-44 </c:v>
                </c:pt>
                <c:pt idx="9">
                  <c:v>45-49 </c:v>
                </c:pt>
                <c:pt idx="10">
                  <c:v>50-54 </c:v>
                </c:pt>
                <c:pt idx="11">
                  <c:v>55-59 </c:v>
                </c:pt>
                <c:pt idx="12">
                  <c:v>60-64 </c:v>
                </c:pt>
                <c:pt idx="13">
                  <c:v>65-69 </c:v>
                </c:pt>
                <c:pt idx="14">
                  <c:v>70-74 </c:v>
                </c:pt>
                <c:pt idx="15">
                  <c:v>75-79 </c:v>
                </c:pt>
                <c:pt idx="16">
                  <c:v>80-84 </c:v>
                </c:pt>
                <c:pt idx="17">
                  <c:v>85-89 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6.9235225955967552</c:v>
                </c:pt>
                <c:pt idx="1">
                  <c:v>5.5909617612977964</c:v>
                </c:pt>
                <c:pt idx="2">
                  <c:v>5.3012746234067212</c:v>
                </c:pt>
                <c:pt idx="3">
                  <c:v>4.9536500579374279</c:v>
                </c:pt>
                <c:pt idx="4">
                  <c:v>4.5191193511008114</c:v>
                </c:pt>
                <c:pt idx="5">
                  <c:v>3.563151796060255</c:v>
                </c:pt>
                <c:pt idx="6">
                  <c:v>3.3603707995365011</c:v>
                </c:pt>
                <c:pt idx="7">
                  <c:v>3.09965237543453</c:v>
                </c:pt>
                <c:pt idx="8">
                  <c:v>3.012746234067206</c:v>
                </c:pt>
                <c:pt idx="9">
                  <c:v>2.6361529548088019</c:v>
                </c:pt>
                <c:pt idx="10">
                  <c:v>2.0857473928157599</c:v>
                </c:pt>
                <c:pt idx="11">
                  <c:v>1.593279258400927</c:v>
                </c:pt>
                <c:pt idx="12">
                  <c:v>1.2456546929316341</c:v>
                </c:pt>
                <c:pt idx="13">
                  <c:v>0.89803012746234101</c:v>
                </c:pt>
                <c:pt idx="14">
                  <c:v>0.66628041714947905</c:v>
                </c:pt>
                <c:pt idx="15">
                  <c:v>0.40556199304750901</c:v>
                </c:pt>
                <c:pt idx="16">
                  <c:v>0.23174971031286201</c:v>
                </c:pt>
                <c:pt idx="17">
                  <c:v>0.11587485515643101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94"/>
        <c:axId val="125160064"/>
        <c:axId val="125043072"/>
      </c:barChart>
      <c:catAx>
        <c:axId val="125160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NZ" sz="1200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25043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043072"/>
        <c:scaling>
          <c:orientation val="minMax"/>
          <c:max val="8"/>
          <c:min val="-8"/>
        </c:scaling>
        <c:delete val="0"/>
        <c:axPos val="b"/>
        <c:title>
          <c:tx>
            <c:rich>
              <a:bodyPr/>
              <a:lstStyle/>
              <a:p>
                <a:pPr>
                  <a:defRPr lang="en-NZ" sz="1200" b="1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NZ"/>
                  <a:t>percentage at each age</a:t>
                </a:r>
              </a:p>
            </c:rich>
          </c:tx>
          <c:layout>
            <c:manualLayout>
              <c:xMode val="edge"/>
              <c:yMode val="edge"/>
              <c:x val="0.31282051282051399"/>
              <c:y val="0.913953488372093"/>
            </c:manualLayout>
          </c:layout>
          <c:overlay val="0"/>
          <c:spPr>
            <a:noFill/>
            <a:ln w="25400">
              <a:noFill/>
            </a:ln>
          </c:spPr>
        </c:title>
        <c:numFmt formatCode="0.0;[Black]0.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NZ" sz="1200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25160064"/>
        <c:crosses val="autoZero"/>
        <c:crossBetween val="between"/>
        <c:majorUnit val="2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NZ" sz="2200" b="1" i="0" u="none" strike="noStrike" kern="1200" baseline="0">
                <a:solidFill>
                  <a:prstClr val="black"/>
                </a:solidFill>
                <a:latin typeface="Tahoma"/>
                <a:ea typeface="Tahoma"/>
                <a:cs typeface="Tahoma"/>
              </a:defRPr>
            </a:pPr>
            <a:r>
              <a:rPr lang="en-NZ" sz="1600" b="0" dirty="0" smtClean="0">
                <a:effectLst/>
              </a:rPr>
              <a:t>Asian</a:t>
            </a:r>
            <a:endParaRPr lang="en-NZ" sz="160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NZ" sz="2200" b="1" i="0" u="none" strike="noStrike" kern="1200" baseline="0">
                <a:solidFill>
                  <a:prstClr val="black"/>
                </a:solidFill>
                <a:latin typeface="Tahoma"/>
                <a:ea typeface="Tahoma"/>
                <a:cs typeface="Tahoma"/>
              </a:defRPr>
            </a:pPr>
            <a:endParaRPr lang="en-NZ" sz="1600" b="0" dirty="0"/>
          </a:p>
        </c:rich>
      </c:tx>
      <c:layout>
        <c:manualLayout>
          <c:xMode val="edge"/>
          <c:yMode val="edge"/>
          <c:x val="0.41199520008629098"/>
          <c:y val="1.1046105988223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769230769230801"/>
          <c:y val="0.17674418604651199"/>
          <c:w val="0.73076923076923095"/>
          <c:h val="0.655813953488376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Pt>
            <c:idx val="6"/>
            <c:invertIfNegative val="1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3000">
                    <a:schemeClr val="accent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cat>
            <c:strRef>
              <c:f>Sheet1!$A$2:$A$19</c:f>
              <c:strCache>
                <c:ptCount val="18"/>
                <c:pt idx="0">
                  <c:v>0-4 </c:v>
                </c:pt>
                <c:pt idx="1">
                  <c:v> 5-9</c:v>
                </c:pt>
                <c:pt idx="2">
                  <c:v> 10-14</c:v>
                </c:pt>
                <c:pt idx="3">
                  <c:v>15-19 </c:v>
                </c:pt>
                <c:pt idx="4">
                  <c:v>20-24 </c:v>
                </c:pt>
                <c:pt idx="5">
                  <c:v>25-29 </c:v>
                </c:pt>
                <c:pt idx="6">
                  <c:v>30-34 </c:v>
                </c:pt>
                <c:pt idx="7">
                  <c:v>35-39 </c:v>
                </c:pt>
                <c:pt idx="8">
                  <c:v>40-44 </c:v>
                </c:pt>
                <c:pt idx="9">
                  <c:v>45-49 </c:v>
                </c:pt>
                <c:pt idx="10">
                  <c:v>50-54 </c:v>
                </c:pt>
                <c:pt idx="11">
                  <c:v>55-59 </c:v>
                </c:pt>
                <c:pt idx="12">
                  <c:v>60-64 </c:v>
                </c:pt>
                <c:pt idx="13">
                  <c:v>65-69 </c:v>
                </c:pt>
                <c:pt idx="14">
                  <c:v>70-74 </c:v>
                </c:pt>
                <c:pt idx="15">
                  <c:v>75-79 </c:v>
                </c:pt>
                <c:pt idx="16">
                  <c:v>80-84 </c:v>
                </c:pt>
                <c:pt idx="17">
                  <c:v>85-89 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-4.0095751047277073</c:v>
                </c:pt>
                <c:pt idx="1">
                  <c:v>-3.1917015759026528</c:v>
                </c:pt>
                <c:pt idx="2">
                  <c:v>-3.0720127668063042</c:v>
                </c:pt>
                <c:pt idx="3">
                  <c:v>-3.8300418910831788</c:v>
                </c:pt>
                <c:pt idx="4">
                  <c:v>-5.3859964093357267</c:v>
                </c:pt>
                <c:pt idx="5">
                  <c:v>-6.203869938160782</c:v>
                </c:pt>
                <c:pt idx="6">
                  <c:v>-4.4085378017155374</c:v>
                </c:pt>
                <c:pt idx="7">
                  <c:v>-3.3712347895471781</c:v>
                </c:pt>
                <c:pt idx="8">
                  <c:v>-3.17175344105326</c:v>
                </c:pt>
                <c:pt idx="9">
                  <c:v>-3.2714941153002188</c:v>
                </c:pt>
                <c:pt idx="10">
                  <c:v>-2.6531019349690799</c:v>
                </c:pt>
                <c:pt idx="11">
                  <c:v>-2.014761619788549</c:v>
                </c:pt>
                <c:pt idx="12">
                  <c:v>-1.5160582485537599</c:v>
                </c:pt>
                <c:pt idx="13">
                  <c:v>-1.01735487731897</c:v>
                </c:pt>
                <c:pt idx="14">
                  <c:v>-0.83782166367444599</c:v>
                </c:pt>
                <c:pt idx="15">
                  <c:v>-0.51865150608418098</c:v>
                </c:pt>
                <c:pt idx="16">
                  <c:v>-0.23937761819269901</c:v>
                </c:pt>
                <c:pt idx="17">
                  <c:v>-9.97406742469579E-2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Pt>
            <c:idx val="6"/>
            <c:invertIfNegative val="0"/>
            <c:bubble3D val="0"/>
            <c:spPr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1000">
                    <a:schemeClr val="accent2">
                      <a:lumMod val="60000"/>
                      <a:lumOff val="40000"/>
                    </a:schemeClr>
                  </a:gs>
                  <a:gs pos="39000">
                    <a:srgbClr val="F8B049"/>
                  </a:gs>
                  <a:gs pos="21000">
                    <a:srgbClr val="FEE7F2"/>
                  </a:gs>
                  <a:gs pos="100000">
                    <a:srgbClr val="F952A0"/>
                  </a:gs>
                  <a:gs pos="100000">
                    <a:srgbClr val="C50849"/>
                  </a:gs>
                  <a:gs pos="100000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cat>
            <c:strRef>
              <c:f>Sheet1!$A$2:$A$19</c:f>
              <c:strCache>
                <c:ptCount val="18"/>
                <c:pt idx="0">
                  <c:v>0-4 </c:v>
                </c:pt>
                <c:pt idx="1">
                  <c:v> 5-9</c:v>
                </c:pt>
                <c:pt idx="2">
                  <c:v> 10-14</c:v>
                </c:pt>
                <c:pt idx="3">
                  <c:v>15-19 </c:v>
                </c:pt>
                <c:pt idx="4">
                  <c:v>20-24 </c:v>
                </c:pt>
                <c:pt idx="5">
                  <c:v>25-29 </c:v>
                </c:pt>
                <c:pt idx="6">
                  <c:v>30-34 </c:v>
                </c:pt>
                <c:pt idx="7">
                  <c:v>35-39 </c:v>
                </c:pt>
                <c:pt idx="8">
                  <c:v>40-44 </c:v>
                </c:pt>
                <c:pt idx="9">
                  <c:v>45-49 </c:v>
                </c:pt>
                <c:pt idx="10">
                  <c:v>50-54 </c:v>
                </c:pt>
                <c:pt idx="11">
                  <c:v>55-59 </c:v>
                </c:pt>
                <c:pt idx="12">
                  <c:v>60-64 </c:v>
                </c:pt>
                <c:pt idx="13">
                  <c:v>65-69 </c:v>
                </c:pt>
                <c:pt idx="14">
                  <c:v>70-74 </c:v>
                </c:pt>
                <c:pt idx="15">
                  <c:v>75-79 </c:v>
                </c:pt>
                <c:pt idx="16">
                  <c:v>80-84 </c:v>
                </c:pt>
                <c:pt idx="17">
                  <c:v>85-89 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3.7901456213844011</c:v>
                </c:pt>
                <c:pt idx="1">
                  <c:v>3.012168362258127</c:v>
                </c:pt>
                <c:pt idx="2">
                  <c:v>2.9323758228605632</c:v>
                </c:pt>
                <c:pt idx="3">
                  <c:v>3.9098344304807471</c:v>
                </c:pt>
                <c:pt idx="4">
                  <c:v>5.0668262517454554</c:v>
                </c:pt>
                <c:pt idx="5">
                  <c:v>6.0841811290644294</c:v>
                </c:pt>
                <c:pt idx="6">
                  <c:v>4.7875523638539796</c:v>
                </c:pt>
                <c:pt idx="7">
                  <c:v>3.8699381607819672</c:v>
                </c:pt>
                <c:pt idx="8">
                  <c:v>3.8499900259325752</c:v>
                </c:pt>
                <c:pt idx="9">
                  <c:v>3.7901456213844011</c:v>
                </c:pt>
                <c:pt idx="10">
                  <c:v>3.0321164971075198</c:v>
                </c:pt>
                <c:pt idx="11">
                  <c:v>2.2940355076800318</c:v>
                </c:pt>
                <c:pt idx="12">
                  <c:v>1.6756433273488931</c:v>
                </c:pt>
                <c:pt idx="13">
                  <c:v>1.1370436864153199</c:v>
                </c:pt>
                <c:pt idx="14">
                  <c:v>0.89766606822262096</c:v>
                </c:pt>
                <c:pt idx="15">
                  <c:v>0.53859964093357304</c:v>
                </c:pt>
                <c:pt idx="16">
                  <c:v>0.279273887891482</c:v>
                </c:pt>
                <c:pt idx="17">
                  <c:v>0.139636943945741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94"/>
        <c:axId val="125070336"/>
        <c:axId val="125080320"/>
      </c:barChart>
      <c:catAx>
        <c:axId val="125070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NZ" sz="1200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25080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080320"/>
        <c:scaling>
          <c:orientation val="minMax"/>
          <c:max val="8"/>
          <c:min val="-8"/>
        </c:scaling>
        <c:delete val="0"/>
        <c:axPos val="b"/>
        <c:title>
          <c:tx>
            <c:rich>
              <a:bodyPr/>
              <a:lstStyle/>
              <a:p>
                <a:pPr>
                  <a:defRPr lang="en-NZ" sz="1200" b="1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NZ"/>
                  <a:t>percentage at each age</a:t>
                </a:r>
              </a:p>
            </c:rich>
          </c:tx>
          <c:layout>
            <c:manualLayout>
              <c:xMode val="edge"/>
              <c:yMode val="edge"/>
              <c:x val="0.31538461538461798"/>
              <c:y val="0.913953488372093"/>
            </c:manualLayout>
          </c:layout>
          <c:overlay val="0"/>
          <c:spPr>
            <a:noFill/>
            <a:ln w="25400">
              <a:noFill/>
            </a:ln>
          </c:spPr>
        </c:title>
        <c:numFmt formatCode="0.0;[Black]0.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NZ" sz="1200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25070336"/>
        <c:crosses val="autoZero"/>
        <c:crossBetween val="between"/>
        <c:majorUnit val="2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9391125637597"/>
          <c:y val="0.126842551957669"/>
          <c:w val="0.690031941761997"/>
          <c:h val="0.760850747426880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European/Other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45-49 </c:v>
                </c:pt>
                <c:pt idx="1">
                  <c:v>40-44 </c:v>
                </c:pt>
                <c:pt idx="2">
                  <c:v>35-39 </c:v>
                </c:pt>
                <c:pt idx="3">
                  <c:v>30-34 </c:v>
                </c:pt>
                <c:pt idx="4">
                  <c:v>25-29 </c:v>
                </c:pt>
                <c:pt idx="5">
                  <c:v>20-24 </c:v>
                </c:pt>
                <c:pt idx="6">
                  <c:v>15-19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125000</c:v>
                </c:pt>
                <c:pt idx="1">
                  <c:v>123100</c:v>
                </c:pt>
                <c:pt idx="2">
                  <c:v>112800</c:v>
                </c:pt>
                <c:pt idx="3">
                  <c:v>96800</c:v>
                </c:pt>
                <c:pt idx="4">
                  <c:v>95600</c:v>
                </c:pt>
                <c:pt idx="5">
                  <c:v>106600</c:v>
                </c:pt>
                <c:pt idx="6">
                  <c:v>108700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Maori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45-49 </c:v>
                </c:pt>
                <c:pt idx="1">
                  <c:v>40-44 </c:v>
                </c:pt>
                <c:pt idx="2">
                  <c:v>35-39 </c:v>
                </c:pt>
                <c:pt idx="3">
                  <c:v>30-34 </c:v>
                </c:pt>
                <c:pt idx="4">
                  <c:v>25-29 </c:v>
                </c:pt>
                <c:pt idx="5">
                  <c:v>20-24 </c:v>
                </c:pt>
                <c:pt idx="6">
                  <c:v>15-19 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20500</c:v>
                </c:pt>
                <c:pt idx="1">
                  <c:v>21800</c:v>
                </c:pt>
                <c:pt idx="2">
                  <c:v>22300</c:v>
                </c:pt>
                <c:pt idx="3">
                  <c:v>21900</c:v>
                </c:pt>
                <c:pt idx="4">
                  <c:v>23100</c:v>
                </c:pt>
                <c:pt idx="5">
                  <c:v>30100</c:v>
                </c:pt>
                <c:pt idx="6">
                  <c:v>32600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Pacific Peoples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45-49 </c:v>
                </c:pt>
                <c:pt idx="1">
                  <c:v>40-44 </c:v>
                </c:pt>
                <c:pt idx="2">
                  <c:v>35-39 </c:v>
                </c:pt>
                <c:pt idx="3">
                  <c:v>30-34 </c:v>
                </c:pt>
                <c:pt idx="4">
                  <c:v>25-29 </c:v>
                </c:pt>
                <c:pt idx="5">
                  <c:v>20-24 </c:v>
                </c:pt>
                <c:pt idx="6">
                  <c:v>15-19 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9100</c:v>
                </c:pt>
                <c:pt idx="1">
                  <c:v>10400</c:v>
                </c:pt>
                <c:pt idx="2">
                  <c:v>10700</c:v>
                </c:pt>
                <c:pt idx="3">
                  <c:v>11600</c:v>
                </c:pt>
                <c:pt idx="4">
                  <c:v>12300</c:v>
                </c:pt>
                <c:pt idx="5">
                  <c:v>15600</c:v>
                </c:pt>
                <c:pt idx="6">
                  <c:v>17100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45-49 </c:v>
                </c:pt>
                <c:pt idx="1">
                  <c:v>40-44 </c:v>
                </c:pt>
                <c:pt idx="2">
                  <c:v>35-39 </c:v>
                </c:pt>
                <c:pt idx="3">
                  <c:v>30-34 </c:v>
                </c:pt>
                <c:pt idx="4">
                  <c:v>25-29 </c:v>
                </c:pt>
                <c:pt idx="5">
                  <c:v>20-24 </c:v>
                </c:pt>
                <c:pt idx="6">
                  <c:v>15-19 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19000</c:v>
                </c:pt>
                <c:pt idx="1">
                  <c:v>19300</c:v>
                </c:pt>
                <c:pt idx="2">
                  <c:v>19400</c:v>
                </c:pt>
                <c:pt idx="3">
                  <c:v>24000</c:v>
                </c:pt>
                <c:pt idx="4">
                  <c:v>30500</c:v>
                </c:pt>
                <c:pt idx="5">
                  <c:v>25400</c:v>
                </c:pt>
                <c:pt idx="6">
                  <c:v>19600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25893632"/>
        <c:axId val="125772544"/>
      </c:barChart>
      <c:catAx>
        <c:axId val="125893632"/>
        <c:scaling>
          <c:orientation val="minMax"/>
        </c:scaling>
        <c:delete val="0"/>
        <c:axPos val="l"/>
        <c:majorTickMark val="out"/>
        <c:minorTickMark val="none"/>
        <c:tickLblPos val="nextTo"/>
        <c:crossAx val="125772544"/>
        <c:crosses val="autoZero"/>
        <c:auto val="1"/>
        <c:lblAlgn val="ctr"/>
        <c:lblOffset val="100"/>
        <c:noMultiLvlLbl val="0"/>
      </c:catAx>
      <c:valAx>
        <c:axId val="1257725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25893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6471054325756396E-2"/>
          <c:y val="0"/>
          <c:w val="0.91737235675729201"/>
          <c:h val="0.128460166546485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67755419461401E-2"/>
          <c:y val="3.4576561789648803E-2"/>
          <c:w val="0.80976766793039701"/>
          <c:h val="0.82760706503122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3366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numFmt formatCode="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European/Other</c:v>
                </c:pt>
                <c:pt idx="1">
                  <c:v>Maori</c:v>
                </c:pt>
                <c:pt idx="2">
                  <c:v>Pacific Peoples</c:v>
                </c:pt>
                <c:pt idx="3">
                  <c:v>Asian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64.866233437420846</c:v>
                </c:pt>
                <c:pt idx="1">
                  <c:v>14.541311503080429</c:v>
                </c:pt>
                <c:pt idx="2">
                  <c:v>7.3255127014937944</c:v>
                </c:pt>
                <c:pt idx="3">
                  <c:v>13.266942358004901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3366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numFmt formatCode="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European/Other</c:v>
                </c:pt>
                <c:pt idx="1">
                  <c:v>Maori</c:v>
                </c:pt>
                <c:pt idx="2">
                  <c:v>Pacific Peoples</c:v>
                </c:pt>
                <c:pt idx="3">
                  <c:v>Asian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57.887013939838603</c:v>
                </c:pt>
                <c:pt idx="1">
                  <c:v>15.464253688758459</c:v>
                </c:pt>
                <c:pt idx="2">
                  <c:v>9.4644167278063094</c:v>
                </c:pt>
                <c:pt idx="3">
                  <c:v>17.184315643596641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125499648"/>
        <c:axId val="125501440"/>
      </c:barChart>
      <c:catAx>
        <c:axId val="125499648"/>
        <c:scaling>
          <c:orientation val="minMax"/>
        </c:scaling>
        <c:delete val="0"/>
        <c:axPos val="b"/>
        <c:majorTickMark val="out"/>
        <c:minorTickMark val="none"/>
        <c:tickLblPos val="low"/>
        <c:crossAx val="125501440"/>
        <c:crosses val="autoZero"/>
        <c:auto val="1"/>
        <c:lblAlgn val="ctr"/>
        <c:lblOffset val="100"/>
        <c:noMultiLvlLbl val="0"/>
      </c:catAx>
      <c:valAx>
        <c:axId val="1255014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  <a:alpha val="24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NZ" b="0" dirty="0" smtClean="0"/>
                  <a:t>Percentage</a:t>
                </a:r>
                <a:endParaRPr lang="en-NZ" b="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5499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1934-38 (68.5 Years)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Sheet1!$A$2:$A$109</c:f>
              <c:numCache>
                <c:formatCode>General</c:formatCode>
                <c:ptCount val="10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</c:numCache>
            </c:numRef>
          </c:cat>
          <c:val>
            <c:numRef>
              <c:f>Sheet1!$B$2:$B$109</c:f>
              <c:numCache>
                <c:formatCode>General</c:formatCode>
                <c:ptCount val="108"/>
                <c:pt idx="0">
                  <c:v>100</c:v>
                </c:pt>
                <c:pt idx="1">
                  <c:v>97.13</c:v>
                </c:pt>
                <c:pt idx="2">
                  <c:v>96.716999999999999</c:v>
                </c:pt>
                <c:pt idx="3">
                  <c:v>96.501000000000005</c:v>
                </c:pt>
                <c:pt idx="4">
                  <c:v>96.357999999999976</c:v>
                </c:pt>
                <c:pt idx="5">
                  <c:v>96.227000000000004</c:v>
                </c:pt>
                <c:pt idx="6">
                  <c:v>96.092000000000013</c:v>
                </c:pt>
                <c:pt idx="7">
                  <c:v>95.962999999999994</c:v>
                </c:pt>
                <c:pt idx="8">
                  <c:v>95.867999999999995</c:v>
                </c:pt>
                <c:pt idx="9">
                  <c:v>95.781000000000006</c:v>
                </c:pt>
                <c:pt idx="10">
                  <c:v>95.7</c:v>
                </c:pt>
                <c:pt idx="11">
                  <c:v>95.622999999999976</c:v>
                </c:pt>
                <c:pt idx="12">
                  <c:v>95.548000000000002</c:v>
                </c:pt>
                <c:pt idx="13">
                  <c:v>95.472999999999999</c:v>
                </c:pt>
                <c:pt idx="14">
                  <c:v>95.394999999999996</c:v>
                </c:pt>
                <c:pt idx="15">
                  <c:v>95.311000000000007</c:v>
                </c:pt>
                <c:pt idx="16">
                  <c:v>95.218999999999994</c:v>
                </c:pt>
                <c:pt idx="17">
                  <c:v>95.117000000000004</c:v>
                </c:pt>
                <c:pt idx="18">
                  <c:v>95.004000000000005</c:v>
                </c:pt>
                <c:pt idx="19">
                  <c:v>94.878999999999976</c:v>
                </c:pt>
                <c:pt idx="20">
                  <c:v>94.74</c:v>
                </c:pt>
                <c:pt idx="21">
                  <c:v>94.587000000000003</c:v>
                </c:pt>
                <c:pt idx="22">
                  <c:v>94.421000000000006</c:v>
                </c:pt>
                <c:pt idx="23">
                  <c:v>94.242999999999995</c:v>
                </c:pt>
                <c:pt idx="24">
                  <c:v>94.057000000000002</c:v>
                </c:pt>
                <c:pt idx="25">
                  <c:v>93.864999999999995</c:v>
                </c:pt>
                <c:pt idx="26">
                  <c:v>93.668000000000006</c:v>
                </c:pt>
                <c:pt idx="27">
                  <c:v>93.466999999999999</c:v>
                </c:pt>
                <c:pt idx="28">
                  <c:v>93.26</c:v>
                </c:pt>
                <c:pt idx="29">
                  <c:v>93.046000000000006</c:v>
                </c:pt>
                <c:pt idx="30">
                  <c:v>92.824999999999974</c:v>
                </c:pt>
                <c:pt idx="31">
                  <c:v>92.599000000000004</c:v>
                </c:pt>
                <c:pt idx="32">
                  <c:v>92.366</c:v>
                </c:pt>
                <c:pt idx="33">
                  <c:v>92.126999999999981</c:v>
                </c:pt>
                <c:pt idx="34">
                  <c:v>91.882999999999981</c:v>
                </c:pt>
                <c:pt idx="35">
                  <c:v>91.637</c:v>
                </c:pt>
                <c:pt idx="36">
                  <c:v>91.387</c:v>
                </c:pt>
                <c:pt idx="37">
                  <c:v>91.131</c:v>
                </c:pt>
                <c:pt idx="38">
                  <c:v>90.864999999999995</c:v>
                </c:pt>
                <c:pt idx="39">
                  <c:v>90.582999999999998</c:v>
                </c:pt>
                <c:pt idx="40">
                  <c:v>90.281000000000006</c:v>
                </c:pt>
                <c:pt idx="41">
                  <c:v>89.958000000000013</c:v>
                </c:pt>
                <c:pt idx="42">
                  <c:v>89.611999999999995</c:v>
                </c:pt>
                <c:pt idx="43">
                  <c:v>89.242999999999995</c:v>
                </c:pt>
                <c:pt idx="44">
                  <c:v>88.850999999999999</c:v>
                </c:pt>
                <c:pt idx="45">
                  <c:v>88.436999999999998</c:v>
                </c:pt>
                <c:pt idx="46">
                  <c:v>88</c:v>
                </c:pt>
                <c:pt idx="47">
                  <c:v>87.539000000000001</c:v>
                </c:pt>
                <c:pt idx="48">
                  <c:v>87.051000000000002</c:v>
                </c:pt>
                <c:pt idx="49">
                  <c:v>86.534999999999997</c:v>
                </c:pt>
                <c:pt idx="50">
                  <c:v>85.991</c:v>
                </c:pt>
                <c:pt idx="51">
                  <c:v>85.415999999999997</c:v>
                </c:pt>
                <c:pt idx="52">
                  <c:v>84.805999999999983</c:v>
                </c:pt>
                <c:pt idx="53">
                  <c:v>84.155999999999977</c:v>
                </c:pt>
                <c:pt idx="54">
                  <c:v>83.460999999999999</c:v>
                </c:pt>
                <c:pt idx="55">
                  <c:v>82.718000000000004</c:v>
                </c:pt>
                <c:pt idx="56">
                  <c:v>81.921999999999997</c:v>
                </c:pt>
                <c:pt idx="57">
                  <c:v>81.066999999999993</c:v>
                </c:pt>
                <c:pt idx="58">
                  <c:v>80.144000000000005</c:v>
                </c:pt>
                <c:pt idx="59">
                  <c:v>79.147999999999996</c:v>
                </c:pt>
                <c:pt idx="60">
                  <c:v>78.072999999999979</c:v>
                </c:pt>
                <c:pt idx="61">
                  <c:v>76.912999999999997</c:v>
                </c:pt>
                <c:pt idx="62">
                  <c:v>75.66</c:v>
                </c:pt>
                <c:pt idx="63">
                  <c:v>74.302999999999983</c:v>
                </c:pt>
                <c:pt idx="64">
                  <c:v>72.835999999999999</c:v>
                </c:pt>
                <c:pt idx="65">
                  <c:v>71.253</c:v>
                </c:pt>
                <c:pt idx="66">
                  <c:v>69.546999999999997</c:v>
                </c:pt>
                <c:pt idx="67">
                  <c:v>67.710999999999999</c:v>
                </c:pt>
                <c:pt idx="68">
                  <c:v>65.736000000000004</c:v>
                </c:pt>
                <c:pt idx="69">
                  <c:v>63.616999999999997</c:v>
                </c:pt>
                <c:pt idx="70">
                  <c:v>61.351999999999997</c:v>
                </c:pt>
                <c:pt idx="71">
                  <c:v>58.939</c:v>
                </c:pt>
                <c:pt idx="72">
                  <c:v>56.378</c:v>
                </c:pt>
                <c:pt idx="73">
                  <c:v>53.671000000000006</c:v>
                </c:pt>
                <c:pt idx="74">
                  <c:v>50.825000000000003</c:v>
                </c:pt>
                <c:pt idx="75">
                  <c:v>47.850999999999999</c:v>
                </c:pt>
                <c:pt idx="76">
                  <c:v>44.762</c:v>
                </c:pt>
                <c:pt idx="77">
                  <c:v>41.573</c:v>
                </c:pt>
                <c:pt idx="78">
                  <c:v>38.301000000000002</c:v>
                </c:pt>
                <c:pt idx="79">
                  <c:v>34.957000000000001</c:v>
                </c:pt>
                <c:pt idx="80">
                  <c:v>31.56</c:v>
                </c:pt>
                <c:pt idx="81">
                  <c:v>28.152999999999999</c:v>
                </c:pt>
                <c:pt idx="82">
                  <c:v>24.8</c:v>
                </c:pt>
                <c:pt idx="83">
                  <c:v>21.573</c:v>
                </c:pt>
                <c:pt idx="84">
                  <c:v>18.542999999999999</c:v>
                </c:pt>
                <c:pt idx="85">
                  <c:v>15.754</c:v>
                </c:pt>
                <c:pt idx="86">
                  <c:v>13.224</c:v>
                </c:pt>
                <c:pt idx="87">
                  <c:v>10.952999999999999</c:v>
                </c:pt>
                <c:pt idx="88">
                  <c:v>8.9310000000000009</c:v>
                </c:pt>
                <c:pt idx="89">
                  <c:v>7.1499999999999986</c:v>
                </c:pt>
                <c:pt idx="90">
                  <c:v>5.6049999999999978</c:v>
                </c:pt>
                <c:pt idx="91">
                  <c:v>4.2889999999999997</c:v>
                </c:pt>
                <c:pt idx="92">
                  <c:v>3.1930000000000001</c:v>
                </c:pt>
                <c:pt idx="93">
                  <c:v>2.3039999999999998</c:v>
                </c:pt>
                <c:pt idx="94">
                  <c:v>1.605</c:v>
                </c:pt>
                <c:pt idx="95">
                  <c:v>1.0740000000000001</c:v>
                </c:pt>
                <c:pt idx="96">
                  <c:v>0.68620000000000003</c:v>
                </c:pt>
                <c:pt idx="97">
                  <c:v>0.41589999999999999</c:v>
                </c:pt>
                <c:pt idx="98">
                  <c:v>0.23719999999999999</c:v>
                </c:pt>
                <c:pt idx="99">
                  <c:v>0.12609999999999999</c:v>
                </c:pt>
                <c:pt idx="100">
                  <c:v>6.1699999999999998E-2</c:v>
                </c:pt>
                <c:pt idx="101">
                  <c:v>2.7400000000000001E-2</c:v>
                </c:pt>
                <c:pt idx="102">
                  <c:v>1.0800000000000001E-2</c:v>
                </c:pt>
                <c:pt idx="103">
                  <c:v>3.7000000000000002E-3</c:v>
                </c:pt>
                <c:pt idx="104">
                  <c:v>1E-3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1950-52 (71.3 years)</c:v>
                </c:pt>
              </c:strCache>
            </c:strRef>
          </c:tx>
          <c:marker>
            <c:symbol val="none"/>
          </c:marker>
          <c:cat>
            <c:numRef>
              <c:f>Sheet1!$A$2:$A$109</c:f>
              <c:numCache>
                <c:formatCode>General</c:formatCode>
                <c:ptCount val="10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</c:numCache>
            </c:numRef>
          </c:cat>
          <c:val>
            <c:numRef>
              <c:f>Sheet1!$C$2:$C$109</c:f>
              <c:numCache>
                <c:formatCode>General</c:formatCode>
                <c:ptCount val="108"/>
                <c:pt idx="0">
                  <c:v>100</c:v>
                </c:pt>
                <c:pt idx="1">
                  <c:v>97.462000000000003</c:v>
                </c:pt>
                <c:pt idx="2">
                  <c:v>97.132999999999981</c:v>
                </c:pt>
                <c:pt idx="3">
                  <c:v>97.001999999999995</c:v>
                </c:pt>
                <c:pt idx="4">
                  <c:v>96.897999999999996</c:v>
                </c:pt>
                <c:pt idx="5">
                  <c:v>96.816000000000003</c:v>
                </c:pt>
                <c:pt idx="6">
                  <c:v>96.748000000000005</c:v>
                </c:pt>
                <c:pt idx="7">
                  <c:v>96.69</c:v>
                </c:pt>
                <c:pt idx="8">
                  <c:v>96.638000000000005</c:v>
                </c:pt>
                <c:pt idx="9">
                  <c:v>96.590999999999994</c:v>
                </c:pt>
                <c:pt idx="10">
                  <c:v>96.546999999999997</c:v>
                </c:pt>
                <c:pt idx="11">
                  <c:v>96.504999999999995</c:v>
                </c:pt>
                <c:pt idx="12">
                  <c:v>96.463999999999999</c:v>
                </c:pt>
                <c:pt idx="13">
                  <c:v>96.418999999999997</c:v>
                </c:pt>
                <c:pt idx="14">
                  <c:v>96.367000000000004</c:v>
                </c:pt>
                <c:pt idx="15">
                  <c:v>96.308000000000007</c:v>
                </c:pt>
                <c:pt idx="16">
                  <c:v>96.242000000000004</c:v>
                </c:pt>
                <c:pt idx="17">
                  <c:v>96.165999999999983</c:v>
                </c:pt>
                <c:pt idx="18">
                  <c:v>96.084000000000003</c:v>
                </c:pt>
                <c:pt idx="19">
                  <c:v>95.998000000000005</c:v>
                </c:pt>
                <c:pt idx="20">
                  <c:v>95.909000000000006</c:v>
                </c:pt>
                <c:pt idx="21">
                  <c:v>95.818000000000012</c:v>
                </c:pt>
                <c:pt idx="22">
                  <c:v>95.724000000000004</c:v>
                </c:pt>
                <c:pt idx="23">
                  <c:v>95.626999999999981</c:v>
                </c:pt>
                <c:pt idx="24">
                  <c:v>95.527000000000001</c:v>
                </c:pt>
                <c:pt idx="25">
                  <c:v>95.424999999999997</c:v>
                </c:pt>
                <c:pt idx="26">
                  <c:v>95.318000000000012</c:v>
                </c:pt>
                <c:pt idx="27">
                  <c:v>95.206999999999994</c:v>
                </c:pt>
                <c:pt idx="28">
                  <c:v>95.093999999999994</c:v>
                </c:pt>
                <c:pt idx="29">
                  <c:v>94.977999999999994</c:v>
                </c:pt>
                <c:pt idx="30">
                  <c:v>94.86</c:v>
                </c:pt>
                <c:pt idx="31">
                  <c:v>94.739000000000004</c:v>
                </c:pt>
                <c:pt idx="32">
                  <c:v>94.614999999999995</c:v>
                </c:pt>
                <c:pt idx="33">
                  <c:v>94.485000000000014</c:v>
                </c:pt>
                <c:pt idx="34">
                  <c:v>94.346999999999994</c:v>
                </c:pt>
                <c:pt idx="35">
                  <c:v>94.198999999999998</c:v>
                </c:pt>
                <c:pt idx="36">
                  <c:v>94.040999999999997</c:v>
                </c:pt>
                <c:pt idx="37">
                  <c:v>93.87</c:v>
                </c:pt>
                <c:pt idx="38">
                  <c:v>93.686999999999998</c:v>
                </c:pt>
                <c:pt idx="39">
                  <c:v>93.491</c:v>
                </c:pt>
                <c:pt idx="40">
                  <c:v>93.284000000000006</c:v>
                </c:pt>
                <c:pt idx="41">
                  <c:v>93.063999999999993</c:v>
                </c:pt>
                <c:pt idx="42">
                  <c:v>92.827999999999975</c:v>
                </c:pt>
                <c:pt idx="43">
                  <c:v>92.570999999999998</c:v>
                </c:pt>
                <c:pt idx="44">
                  <c:v>92.287000000000006</c:v>
                </c:pt>
                <c:pt idx="45">
                  <c:v>91.97</c:v>
                </c:pt>
                <c:pt idx="46">
                  <c:v>91.617999999999995</c:v>
                </c:pt>
                <c:pt idx="47">
                  <c:v>91.228999999999999</c:v>
                </c:pt>
                <c:pt idx="48">
                  <c:v>90.802999999999983</c:v>
                </c:pt>
                <c:pt idx="49">
                  <c:v>90.340999999999994</c:v>
                </c:pt>
                <c:pt idx="50">
                  <c:v>89.846000000000004</c:v>
                </c:pt>
                <c:pt idx="51">
                  <c:v>89.315000000000012</c:v>
                </c:pt>
                <c:pt idx="52">
                  <c:v>88.745000000000005</c:v>
                </c:pt>
                <c:pt idx="53">
                  <c:v>88.131</c:v>
                </c:pt>
                <c:pt idx="54">
                  <c:v>87.466999999999999</c:v>
                </c:pt>
                <c:pt idx="55">
                  <c:v>86.751999999999995</c:v>
                </c:pt>
                <c:pt idx="56">
                  <c:v>85.983000000000004</c:v>
                </c:pt>
                <c:pt idx="57">
                  <c:v>85.153999999999982</c:v>
                </c:pt>
                <c:pt idx="58">
                  <c:v>84.259</c:v>
                </c:pt>
                <c:pt idx="59">
                  <c:v>83.293000000000006</c:v>
                </c:pt>
                <c:pt idx="60">
                  <c:v>82.251000000000005</c:v>
                </c:pt>
                <c:pt idx="61">
                  <c:v>81.127999999999986</c:v>
                </c:pt>
                <c:pt idx="62">
                  <c:v>79.92</c:v>
                </c:pt>
                <c:pt idx="63">
                  <c:v>78.623999999999981</c:v>
                </c:pt>
                <c:pt idx="64">
                  <c:v>77.239999999999995</c:v>
                </c:pt>
                <c:pt idx="65">
                  <c:v>75.768000000000001</c:v>
                </c:pt>
                <c:pt idx="66">
                  <c:v>74.203000000000003</c:v>
                </c:pt>
                <c:pt idx="67">
                  <c:v>72.533000000000001</c:v>
                </c:pt>
                <c:pt idx="68">
                  <c:v>70.742999999999995</c:v>
                </c:pt>
                <c:pt idx="69">
                  <c:v>68.819000000000003</c:v>
                </c:pt>
                <c:pt idx="70">
                  <c:v>66.756</c:v>
                </c:pt>
                <c:pt idx="71">
                  <c:v>64.543999999999997</c:v>
                </c:pt>
                <c:pt idx="72">
                  <c:v>62.174000000000007</c:v>
                </c:pt>
                <c:pt idx="73">
                  <c:v>59.636000000000003</c:v>
                </c:pt>
                <c:pt idx="74">
                  <c:v>56.92</c:v>
                </c:pt>
                <c:pt idx="75">
                  <c:v>54.02</c:v>
                </c:pt>
                <c:pt idx="76">
                  <c:v>50.945</c:v>
                </c:pt>
                <c:pt idx="77">
                  <c:v>47.714000000000013</c:v>
                </c:pt>
                <c:pt idx="78">
                  <c:v>44.360999999999997</c:v>
                </c:pt>
                <c:pt idx="79">
                  <c:v>40.924999999999997</c:v>
                </c:pt>
                <c:pt idx="80">
                  <c:v>37.441000000000003</c:v>
                </c:pt>
                <c:pt idx="81">
                  <c:v>33.94</c:v>
                </c:pt>
                <c:pt idx="82">
                  <c:v>30.45</c:v>
                </c:pt>
                <c:pt idx="83">
                  <c:v>27.004000000000001</c:v>
                </c:pt>
                <c:pt idx="84">
                  <c:v>23.635000000000009</c:v>
                </c:pt>
                <c:pt idx="85">
                  <c:v>20.38</c:v>
                </c:pt>
                <c:pt idx="86">
                  <c:v>17.277999999999999</c:v>
                </c:pt>
                <c:pt idx="87">
                  <c:v>14.37</c:v>
                </c:pt>
                <c:pt idx="88">
                  <c:v>11.696</c:v>
                </c:pt>
                <c:pt idx="89">
                  <c:v>9.2900000000000009</c:v>
                </c:pt>
                <c:pt idx="90">
                  <c:v>7.1779999999999982</c:v>
                </c:pt>
                <c:pt idx="91">
                  <c:v>5.3769999999999998</c:v>
                </c:pt>
                <c:pt idx="92">
                  <c:v>3.8889999999999998</c:v>
                </c:pt>
                <c:pt idx="93">
                  <c:v>2.7050000000000001</c:v>
                </c:pt>
                <c:pt idx="94">
                  <c:v>1.8</c:v>
                </c:pt>
                <c:pt idx="95">
                  <c:v>1.139</c:v>
                </c:pt>
                <c:pt idx="96">
                  <c:v>0.68130000000000002</c:v>
                </c:pt>
                <c:pt idx="97">
                  <c:v>0.38229999999999997</c:v>
                </c:pt>
                <c:pt idx="98">
                  <c:v>0.19939999999999999</c:v>
                </c:pt>
                <c:pt idx="99">
                  <c:v>9.5699999999999993E-2</c:v>
                </c:pt>
                <c:pt idx="100">
                  <c:v>4.1700000000000001E-2</c:v>
                </c:pt>
                <c:pt idx="101">
                  <c:v>1.6299999999999999E-2</c:v>
                </c:pt>
                <c:pt idx="102">
                  <c:v>5.5999999999999999E-3</c:v>
                </c:pt>
                <c:pt idx="103">
                  <c:v>1.6000000000000001E-3</c:v>
                </c:pt>
                <c:pt idx="104">
                  <c:v>4.0000000000000002E-4</c:v>
                </c:pt>
                <c:pt idx="105">
                  <c:v>2E-3</c:v>
                </c:pt>
                <c:pt idx="106">
                  <c:v>1E-3</c:v>
                </c:pt>
                <c:pt idx="107">
                  <c:v>2.9999999999999997E-4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1970-72 (74.6 years)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Sheet1!$A$2:$A$109</c:f>
              <c:numCache>
                <c:formatCode>General</c:formatCode>
                <c:ptCount val="10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</c:numCache>
            </c:numRef>
          </c:cat>
          <c:val>
            <c:numRef>
              <c:f>Sheet1!$D$2:$D$109</c:f>
              <c:numCache>
                <c:formatCode>General</c:formatCode>
                <c:ptCount val="108"/>
                <c:pt idx="0">
                  <c:v>100</c:v>
                </c:pt>
                <c:pt idx="1">
                  <c:v>98.545000000000002</c:v>
                </c:pt>
                <c:pt idx="2">
                  <c:v>98.381</c:v>
                </c:pt>
                <c:pt idx="3">
                  <c:v>98.305999999999983</c:v>
                </c:pt>
                <c:pt idx="4">
                  <c:v>98.248000000000005</c:v>
                </c:pt>
                <c:pt idx="5">
                  <c:v>98.2</c:v>
                </c:pt>
                <c:pt idx="6">
                  <c:v>98.158999999999978</c:v>
                </c:pt>
                <c:pt idx="7">
                  <c:v>98.122999999999976</c:v>
                </c:pt>
                <c:pt idx="8">
                  <c:v>98.09</c:v>
                </c:pt>
                <c:pt idx="9">
                  <c:v>98.06</c:v>
                </c:pt>
                <c:pt idx="10">
                  <c:v>98.031999999999996</c:v>
                </c:pt>
                <c:pt idx="11">
                  <c:v>98.004999999999995</c:v>
                </c:pt>
                <c:pt idx="12">
                  <c:v>97.977000000000004</c:v>
                </c:pt>
                <c:pt idx="13">
                  <c:v>97.947999999999993</c:v>
                </c:pt>
                <c:pt idx="14">
                  <c:v>97.915999999999997</c:v>
                </c:pt>
                <c:pt idx="15">
                  <c:v>97.878999999999976</c:v>
                </c:pt>
                <c:pt idx="16">
                  <c:v>97.834999999999994</c:v>
                </c:pt>
                <c:pt idx="17">
                  <c:v>97.781999999999996</c:v>
                </c:pt>
                <c:pt idx="18">
                  <c:v>97.721000000000004</c:v>
                </c:pt>
                <c:pt idx="19">
                  <c:v>97.655999999999977</c:v>
                </c:pt>
                <c:pt idx="20">
                  <c:v>97.588999999999999</c:v>
                </c:pt>
                <c:pt idx="21">
                  <c:v>97.524000000000001</c:v>
                </c:pt>
                <c:pt idx="22">
                  <c:v>97.462000000000003</c:v>
                </c:pt>
                <c:pt idx="23">
                  <c:v>97.403999999999996</c:v>
                </c:pt>
                <c:pt idx="24">
                  <c:v>97.35</c:v>
                </c:pt>
                <c:pt idx="25">
                  <c:v>97.298000000000002</c:v>
                </c:pt>
                <c:pt idx="26">
                  <c:v>97.245000000000005</c:v>
                </c:pt>
                <c:pt idx="27">
                  <c:v>97.188999999999979</c:v>
                </c:pt>
                <c:pt idx="28">
                  <c:v>97.127999999999986</c:v>
                </c:pt>
                <c:pt idx="29">
                  <c:v>97.06</c:v>
                </c:pt>
                <c:pt idx="30">
                  <c:v>96.986000000000004</c:v>
                </c:pt>
                <c:pt idx="31">
                  <c:v>96.906000000000006</c:v>
                </c:pt>
                <c:pt idx="32">
                  <c:v>96.82</c:v>
                </c:pt>
                <c:pt idx="33">
                  <c:v>96.727999999999994</c:v>
                </c:pt>
                <c:pt idx="34">
                  <c:v>96.63</c:v>
                </c:pt>
                <c:pt idx="35">
                  <c:v>96.525000000000006</c:v>
                </c:pt>
                <c:pt idx="36">
                  <c:v>96.41</c:v>
                </c:pt>
                <c:pt idx="37">
                  <c:v>96.283000000000001</c:v>
                </c:pt>
                <c:pt idx="38">
                  <c:v>96.141000000000005</c:v>
                </c:pt>
                <c:pt idx="39">
                  <c:v>95.982000000000014</c:v>
                </c:pt>
                <c:pt idx="40">
                  <c:v>95.805999999999983</c:v>
                </c:pt>
                <c:pt idx="41">
                  <c:v>95.614999999999995</c:v>
                </c:pt>
                <c:pt idx="42">
                  <c:v>95.409000000000006</c:v>
                </c:pt>
                <c:pt idx="43">
                  <c:v>95.185999999999979</c:v>
                </c:pt>
                <c:pt idx="44">
                  <c:v>94.94</c:v>
                </c:pt>
                <c:pt idx="45">
                  <c:v>94.668000000000006</c:v>
                </c:pt>
                <c:pt idx="46">
                  <c:v>94.369</c:v>
                </c:pt>
                <c:pt idx="47">
                  <c:v>94.042000000000002</c:v>
                </c:pt>
                <c:pt idx="48">
                  <c:v>93.686999999999998</c:v>
                </c:pt>
                <c:pt idx="49">
                  <c:v>93.307000000000002</c:v>
                </c:pt>
                <c:pt idx="50">
                  <c:v>92.897999999999996</c:v>
                </c:pt>
                <c:pt idx="51">
                  <c:v>92.46</c:v>
                </c:pt>
                <c:pt idx="52">
                  <c:v>91.989000000000004</c:v>
                </c:pt>
                <c:pt idx="53">
                  <c:v>91.48</c:v>
                </c:pt>
                <c:pt idx="54">
                  <c:v>90.927999999999997</c:v>
                </c:pt>
                <c:pt idx="55">
                  <c:v>90.332999999999998</c:v>
                </c:pt>
                <c:pt idx="56">
                  <c:v>89.691999999999993</c:v>
                </c:pt>
                <c:pt idx="57">
                  <c:v>89.007000000000005</c:v>
                </c:pt>
                <c:pt idx="58">
                  <c:v>88.271000000000001</c:v>
                </c:pt>
                <c:pt idx="59">
                  <c:v>87.480999999999995</c:v>
                </c:pt>
                <c:pt idx="60">
                  <c:v>86.63</c:v>
                </c:pt>
                <c:pt idx="61">
                  <c:v>85.706999999999994</c:v>
                </c:pt>
                <c:pt idx="62">
                  <c:v>84.697000000000003</c:v>
                </c:pt>
                <c:pt idx="63">
                  <c:v>83.598000000000013</c:v>
                </c:pt>
                <c:pt idx="64">
                  <c:v>82.397999999999996</c:v>
                </c:pt>
                <c:pt idx="65">
                  <c:v>81.088999999999999</c:v>
                </c:pt>
                <c:pt idx="66">
                  <c:v>79.675999999999974</c:v>
                </c:pt>
                <c:pt idx="67">
                  <c:v>78.161000000000001</c:v>
                </c:pt>
                <c:pt idx="68">
                  <c:v>76.539000000000001</c:v>
                </c:pt>
                <c:pt idx="69">
                  <c:v>74.802999999999983</c:v>
                </c:pt>
                <c:pt idx="70">
                  <c:v>72.936999999999998</c:v>
                </c:pt>
                <c:pt idx="71">
                  <c:v>70.926000000000002</c:v>
                </c:pt>
                <c:pt idx="72">
                  <c:v>68.75</c:v>
                </c:pt>
                <c:pt idx="73">
                  <c:v>66.39</c:v>
                </c:pt>
                <c:pt idx="74">
                  <c:v>63.829000000000001</c:v>
                </c:pt>
                <c:pt idx="75">
                  <c:v>61.1</c:v>
                </c:pt>
                <c:pt idx="76">
                  <c:v>58.116999999999997</c:v>
                </c:pt>
                <c:pt idx="77">
                  <c:v>54.976999999999997</c:v>
                </c:pt>
                <c:pt idx="78">
                  <c:v>51.774999999999999</c:v>
                </c:pt>
                <c:pt idx="79">
                  <c:v>48.457999999999998</c:v>
                </c:pt>
                <c:pt idx="80">
                  <c:v>45.021000000000001</c:v>
                </c:pt>
                <c:pt idx="81">
                  <c:v>41.521999999999998</c:v>
                </c:pt>
                <c:pt idx="82">
                  <c:v>37.886000000000003</c:v>
                </c:pt>
                <c:pt idx="83">
                  <c:v>34.131</c:v>
                </c:pt>
                <c:pt idx="84">
                  <c:v>30.303000000000001</c:v>
                </c:pt>
                <c:pt idx="85">
                  <c:v>26.495000000000001</c:v>
                </c:pt>
                <c:pt idx="86">
                  <c:v>22.814</c:v>
                </c:pt>
                <c:pt idx="87">
                  <c:v>19.285</c:v>
                </c:pt>
                <c:pt idx="88">
                  <c:v>15.999000000000001</c:v>
                </c:pt>
                <c:pt idx="89">
                  <c:v>13.067</c:v>
                </c:pt>
                <c:pt idx="90">
                  <c:v>10.5</c:v>
                </c:pt>
                <c:pt idx="91">
                  <c:v>8.2880000000000003</c:v>
                </c:pt>
                <c:pt idx="92">
                  <c:v>6.4</c:v>
                </c:pt>
                <c:pt idx="93">
                  <c:v>4.7960000000000003</c:v>
                </c:pt>
                <c:pt idx="94">
                  <c:v>3.4740000000000002</c:v>
                </c:pt>
                <c:pt idx="95">
                  <c:v>2.4209999999999998</c:v>
                </c:pt>
                <c:pt idx="96">
                  <c:v>1.615</c:v>
                </c:pt>
                <c:pt idx="97">
                  <c:v>1.0249999999999999</c:v>
                </c:pt>
                <c:pt idx="98">
                  <c:v>0.61499999999999999</c:v>
                </c:pt>
                <c:pt idx="99">
                  <c:v>0.34599999999999997</c:v>
                </c:pt>
                <c:pt idx="100">
                  <c:v>0.18099999999999999</c:v>
                </c:pt>
                <c:pt idx="101">
                  <c:v>8.6999999999999994E-2</c:v>
                </c:pt>
                <c:pt idx="102">
                  <c:v>3.7999999999999999E-2</c:v>
                </c:pt>
                <c:pt idx="103">
                  <c:v>1.4999999999999999E-2</c:v>
                </c:pt>
                <c:pt idx="104">
                  <c:v>5.0000000000000001E-3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1990-92 (78.7 years)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Sheet1!$A$2:$A$109</c:f>
              <c:numCache>
                <c:formatCode>General</c:formatCode>
                <c:ptCount val="10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</c:numCache>
            </c:numRef>
          </c:cat>
          <c:val>
            <c:numRef>
              <c:f>Sheet1!$E$2:$E$109</c:f>
              <c:numCache>
                <c:formatCode>General</c:formatCode>
                <c:ptCount val="108"/>
                <c:pt idx="0">
                  <c:v>100</c:v>
                </c:pt>
                <c:pt idx="1">
                  <c:v>99.331999999999994</c:v>
                </c:pt>
                <c:pt idx="2">
                  <c:v>99.269000000000005</c:v>
                </c:pt>
                <c:pt idx="3">
                  <c:v>99.239000000000004</c:v>
                </c:pt>
                <c:pt idx="4">
                  <c:v>99.21</c:v>
                </c:pt>
                <c:pt idx="5">
                  <c:v>99.182999999999979</c:v>
                </c:pt>
                <c:pt idx="6">
                  <c:v>99.156999999999982</c:v>
                </c:pt>
                <c:pt idx="7">
                  <c:v>99.132999999999981</c:v>
                </c:pt>
                <c:pt idx="8">
                  <c:v>99.111000000000004</c:v>
                </c:pt>
                <c:pt idx="9">
                  <c:v>99.090999999999994</c:v>
                </c:pt>
                <c:pt idx="10">
                  <c:v>99.072999999999979</c:v>
                </c:pt>
                <c:pt idx="11">
                  <c:v>99.057000000000002</c:v>
                </c:pt>
                <c:pt idx="12">
                  <c:v>99.043000000000006</c:v>
                </c:pt>
                <c:pt idx="13">
                  <c:v>99.028000000000006</c:v>
                </c:pt>
                <c:pt idx="14">
                  <c:v>99.01</c:v>
                </c:pt>
                <c:pt idx="15">
                  <c:v>98.985000000000014</c:v>
                </c:pt>
                <c:pt idx="16">
                  <c:v>98.95</c:v>
                </c:pt>
                <c:pt idx="17">
                  <c:v>98.903999999999996</c:v>
                </c:pt>
                <c:pt idx="18">
                  <c:v>98.85</c:v>
                </c:pt>
                <c:pt idx="19">
                  <c:v>98.792000000000002</c:v>
                </c:pt>
                <c:pt idx="20">
                  <c:v>98.732000000000014</c:v>
                </c:pt>
                <c:pt idx="21">
                  <c:v>98.672999999999973</c:v>
                </c:pt>
                <c:pt idx="22">
                  <c:v>98.616</c:v>
                </c:pt>
                <c:pt idx="23">
                  <c:v>98.561000000000007</c:v>
                </c:pt>
                <c:pt idx="24">
                  <c:v>98.507999999999996</c:v>
                </c:pt>
                <c:pt idx="25">
                  <c:v>98.456000000000003</c:v>
                </c:pt>
                <c:pt idx="26">
                  <c:v>98.405000000000001</c:v>
                </c:pt>
                <c:pt idx="27">
                  <c:v>98.354999999999976</c:v>
                </c:pt>
                <c:pt idx="28">
                  <c:v>98.304000000000002</c:v>
                </c:pt>
                <c:pt idx="29">
                  <c:v>98.251000000000005</c:v>
                </c:pt>
                <c:pt idx="30">
                  <c:v>98.194999999999993</c:v>
                </c:pt>
                <c:pt idx="31">
                  <c:v>98.135000000000005</c:v>
                </c:pt>
                <c:pt idx="32">
                  <c:v>98.070999999999998</c:v>
                </c:pt>
                <c:pt idx="33">
                  <c:v>98.003</c:v>
                </c:pt>
                <c:pt idx="34">
                  <c:v>97.93</c:v>
                </c:pt>
                <c:pt idx="35">
                  <c:v>97.851999999999975</c:v>
                </c:pt>
                <c:pt idx="36">
                  <c:v>97.769000000000005</c:v>
                </c:pt>
                <c:pt idx="37">
                  <c:v>97.678999999999974</c:v>
                </c:pt>
                <c:pt idx="38">
                  <c:v>97.581999999999994</c:v>
                </c:pt>
                <c:pt idx="39">
                  <c:v>97.477999999999994</c:v>
                </c:pt>
                <c:pt idx="40">
                  <c:v>97.366</c:v>
                </c:pt>
                <c:pt idx="41">
                  <c:v>97.242999999999995</c:v>
                </c:pt>
                <c:pt idx="42">
                  <c:v>97.10899999999998</c:v>
                </c:pt>
                <c:pt idx="43">
                  <c:v>96.960999999999999</c:v>
                </c:pt>
                <c:pt idx="44">
                  <c:v>96.796999999999997</c:v>
                </c:pt>
                <c:pt idx="45">
                  <c:v>96.614000000000004</c:v>
                </c:pt>
                <c:pt idx="46">
                  <c:v>96.41</c:v>
                </c:pt>
                <c:pt idx="47">
                  <c:v>96.182999999999979</c:v>
                </c:pt>
                <c:pt idx="48">
                  <c:v>95.930999999999997</c:v>
                </c:pt>
                <c:pt idx="49">
                  <c:v>95.650999999999982</c:v>
                </c:pt>
                <c:pt idx="50">
                  <c:v>95.340999999999994</c:v>
                </c:pt>
                <c:pt idx="51">
                  <c:v>94.998999999999995</c:v>
                </c:pt>
                <c:pt idx="52">
                  <c:v>94.623999999999981</c:v>
                </c:pt>
                <c:pt idx="53">
                  <c:v>94.215000000000003</c:v>
                </c:pt>
                <c:pt idx="54">
                  <c:v>93.771000000000001</c:v>
                </c:pt>
                <c:pt idx="55">
                  <c:v>93.292000000000002</c:v>
                </c:pt>
                <c:pt idx="56">
                  <c:v>92.775000000000006</c:v>
                </c:pt>
                <c:pt idx="57">
                  <c:v>92.22</c:v>
                </c:pt>
                <c:pt idx="58">
                  <c:v>91.623999999999981</c:v>
                </c:pt>
                <c:pt idx="59">
                  <c:v>90.983999999999995</c:v>
                </c:pt>
                <c:pt idx="60">
                  <c:v>90.296000000000006</c:v>
                </c:pt>
                <c:pt idx="61">
                  <c:v>89.555999999999983</c:v>
                </c:pt>
                <c:pt idx="62">
                  <c:v>88.760999999999996</c:v>
                </c:pt>
                <c:pt idx="63">
                  <c:v>87.903999999999996</c:v>
                </c:pt>
                <c:pt idx="64">
                  <c:v>86.978999999999999</c:v>
                </c:pt>
                <c:pt idx="65">
                  <c:v>85.98</c:v>
                </c:pt>
                <c:pt idx="66">
                  <c:v>84.899000000000001</c:v>
                </c:pt>
                <c:pt idx="67">
                  <c:v>83.728999999999999</c:v>
                </c:pt>
                <c:pt idx="68">
                  <c:v>82.462000000000003</c:v>
                </c:pt>
                <c:pt idx="69">
                  <c:v>81.088999999999999</c:v>
                </c:pt>
                <c:pt idx="70">
                  <c:v>79.601999999999975</c:v>
                </c:pt>
                <c:pt idx="71">
                  <c:v>77.989999999999995</c:v>
                </c:pt>
                <c:pt idx="72">
                  <c:v>76.241</c:v>
                </c:pt>
                <c:pt idx="73">
                  <c:v>74.346000000000004</c:v>
                </c:pt>
                <c:pt idx="74">
                  <c:v>72.302000000000007</c:v>
                </c:pt>
                <c:pt idx="75">
                  <c:v>70.116</c:v>
                </c:pt>
                <c:pt idx="76">
                  <c:v>67.799000000000007</c:v>
                </c:pt>
                <c:pt idx="77">
                  <c:v>65.349000000000004</c:v>
                </c:pt>
                <c:pt idx="78">
                  <c:v>62.755000000000003</c:v>
                </c:pt>
                <c:pt idx="79">
                  <c:v>59.994</c:v>
                </c:pt>
                <c:pt idx="80">
                  <c:v>57.039000000000001</c:v>
                </c:pt>
                <c:pt idx="81">
                  <c:v>53.863999999999997</c:v>
                </c:pt>
                <c:pt idx="82">
                  <c:v>50.451999999999998</c:v>
                </c:pt>
                <c:pt idx="83">
                  <c:v>46.832000000000001</c:v>
                </c:pt>
                <c:pt idx="84">
                  <c:v>43.072000000000003</c:v>
                </c:pt>
                <c:pt idx="85">
                  <c:v>39.261000000000003</c:v>
                </c:pt>
                <c:pt idx="86">
                  <c:v>35.461000000000013</c:v>
                </c:pt>
                <c:pt idx="87">
                  <c:v>31.713999999999999</c:v>
                </c:pt>
                <c:pt idx="88">
                  <c:v>28.044</c:v>
                </c:pt>
                <c:pt idx="89">
                  <c:v>24.471</c:v>
                </c:pt>
                <c:pt idx="90">
                  <c:v>21.015999999999991</c:v>
                </c:pt>
                <c:pt idx="91">
                  <c:v>17.710999999999999</c:v>
                </c:pt>
                <c:pt idx="92">
                  <c:v>14.616</c:v>
                </c:pt>
                <c:pt idx="93">
                  <c:v>11.8</c:v>
                </c:pt>
                <c:pt idx="94">
                  <c:v>9.32</c:v>
                </c:pt>
                <c:pt idx="95">
                  <c:v>7.2</c:v>
                </c:pt>
                <c:pt idx="96">
                  <c:v>5.4359999999999999</c:v>
                </c:pt>
                <c:pt idx="97">
                  <c:v>4.0049999999999981</c:v>
                </c:pt>
                <c:pt idx="98">
                  <c:v>2.875</c:v>
                </c:pt>
                <c:pt idx="99">
                  <c:v>2.0049999999999999</c:v>
                </c:pt>
                <c:pt idx="100">
                  <c:v>1.355</c:v>
                </c:pt>
                <c:pt idx="101">
                  <c:v>0.88400000000000001</c:v>
                </c:pt>
                <c:pt idx="102">
                  <c:v>0.55400000000000005</c:v>
                </c:pt>
                <c:pt idx="103">
                  <c:v>0.33200000000000002</c:v>
                </c:pt>
                <c:pt idx="104">
                  <c:v>0.189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2005-07 (82.2 Years)</c:v>
                </c:pt>
              </c:strCache>
            </c:strRef>
          </c:tx>
          <c:spPr>
            <a:ln w="50800">
              <a:solidFill>
                <a:srgbClr val="A023AD"/>
              </a:solidFill>
            </a:ln>
          </c:spPr>
          <c:marker>
            <c:symbol val="none"/>
          </c:marker>
          <c:cat>
            <c:numRef>
              <c:f>Sheet1!$A$2:$A$109</c:f>
              <c:numCache>
                <c:formatCode>General</c:formatCode>
                <c:ptCount val="10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</c:numCache>
            </c:numRef>
          </c:cat>
          <c:val>
            <c:numRef>
              <c:f>Sheet1!$F$2:$F$109</c:f>
              <c:numCache>
                <c:formatCode>General</c:formatCode>
                <c:ptCount val="108"/>
                <c:pt idx="0">
                  <c:v>100</c:v>
                </c:pt>
                <c:pt idx="1">
                  <c:v>99.6</c:v>
                </c:pt>
                <c:pt idx="2">
                  <c:v>99.5</c:v>
                </c:pt>
                <c:pt idx="3">
                  <c:v>99.5</c:v>
                </c:pt>
                <c:pt idx="4">
                  <c:v>99.5</c:v>
                </c:pt>
                <c:pt idx="5">
                  <c:v>99.4</c:v>
                </c:pt>
                <c:pt idx="6">
                  <c:v>99.4</c:v>
                </c:pt>
                <c:pt idx="7">
                  <c:v>99.4</c:v>
                </c:pt>
                <c:pt idx="8">
                  <c:v>99.4</c:v>
                </c:pt>
                <c:pt idx="9">
                  <c:v>99.4</c:v>
                </c:pt>
                <c:pt idx="10">
                  <c:v>99.4</c:v>
                </c:pt>
                <c:pt idx="11">
                  <c:v>99.4</c:v>
                </c:pt>
                <c:pt idx="12">
                  <c:v>99.4</c:v>
                </c:pt>
                <c:pt idx="13">
                  <c:v>99.3</c:v>
                </c:pt>
                <c:pt idx="14">
                  <c:v>99.3</c:v>
                </c:pt>
                <c:pt idx="15">
                  <c:v>99.3</c:v>
                </c:pt>
                <c:pt idx="16">
                  <c:v>99.3</c:v>
                </c:pt>
                <c:pt idx="17">
                  <c:v>99.2</c:v>
                </c:pt>
                <c:pt idx="18">
                  <c:v>99.2</c:v>
                </c:pt>
                <c:pt idx="19">
                  <c:v>99.2</c:v>
                </c:pt>
                <c:pt idx="20">
                  <c:v>99.1</c:v>
                </c:pt>
                <c:pt idx="21">
                  <c:v>99.1</c:v>
                </c:pt>
                <c:pt idx="22">
                  <c:v>99</c:v>
                </c:pt>
                <c:pt idx="23">
                  <c:v>99</c:v>
                </c:pt>
                <c:pt idx="24">
                  <c:v>99</c:v>
                </c:pt>
                <c:pt idx="25">
                  <c:v>98.9</c:v>
                </c:pt>
                <c:pt idx="26">
                  <c:v>98.9</c:v>
                </c:pt>
                <c:pt idx="27">
                  <c:v>98.9</c:v>
                </c:pt>
                <c:pt idx="28">
                  <c:v>98.8</c:v>
                </c:pt>
                <c:pt idx="29">
                  <c:v>98.8</c:v>
                </c:pt>
                <c:pt idx="30">
                  <c:v>98.8</c:v>
                </c:pt>
                <c:pt idx="31">
                  <c:v>98.7</c:v>
                </c:pt>
                <c:pt idx="32">
                  <c:v>98.7</c:v>
                </c:pt>
                <c:pt idx="33">
                  <c:v>98.6</c:v>
                </c:pt>
                <c:pt idx="34">
                  <c:v>98.6</c:v>
                </c:pt>
                <c:pt idx="35">
                  <c:v>98.5</c:v>
                </c:pt>
                <c:pt idx="36">
                  <c:v>98.4</c:v>
                </c:pt>
                <c:pt idx="37">
                  <c:v>98.4</c:v>
                </c:pt>
                <c:pt idx="38">
                  <c:v>98.3</c:v>
                </c:pt>
                <c:pt idx="39">
                  <c:v>98.2</c:v>
                </c:pt>
                <c:pt idx="40">
                  <c:v>98.1</c:v>
                </c:pt>
                <c:pt idx="41">
                  <c:v>98</c:v>
                </c:pt>
                <c:pt idx="42">
                  <c:v>97.9</c:v>
                </c:pt>
                <c:pt idx="43">
                  <c:v>97.8</c:v>
                </c:pt>
                <c:pt idx="44">
                  <c:v>97.7</c:v>
                </c:pt>
                <c:pt idx="45">
                  <c:v>97.6</c:v>
                </c:pt>
                <c:pt idx="46">
                  <c:v>97.4</c:v>
                </c:pt>
                <c:pt idx="47">
                  <c:v>97.3</c:v>
                </c:pt>
                <c:pt idx="48">
                  <c:v>97.1</c:v>
                </c:pt>
                <c:pt idx="49">
                  <c:v>96.9</c:v>
                </c:pt>
                <c:pt idx="50">
                  <c:v>96.7</c:v>
                </c:pt>
                <c:pt idx="51">
                  <c:v>96.5</c:v>
                </c:pt>
                <c:pt idx="52">
                  <c:v>96.3</c:v>
                </c:pt>
                <c:pt idx="53">
                  <c:v>96</c:v>
                </c:pt>
                <c:pt idx="54">
                  <c:v>95.7</c:v>
                </c:pt>
                <c:pt idx="55">
                  <c:v>95.4</c:v>
                </c:pt>
                <c:pt idx="56">
                  <c:v>95.1</c:v>
                </c:pt>
                <c:pt idx="57">
                  <c:v>94.7</c:v>
                </c:pt>
                <c:pt idx="58">
                  <c:v>94.4</c:v>
                </c:pt>
                <c:pt idx="59">
                  <c:v>93.9</c:v>
                </c:pt>
                <c:pt idx="60">
                  <c:v>93.5</c:v>
                </c:pt>
                <c:pt idx="61">
                  <c:v>93</c:v>
                </c:pt>
                <c:pt idx="62">
                  <c:v>92.4</c:v>
                </c:pt>
                <c:pt idx="63">
                  <c:v>91.8</c:v>
                </c:pt>
                <c:pt idx="64">
                  <c:v>91.2</c:v>
                </c:pt>
                <c:pt idx="65">
                  <c:v>90.5</c:v>
                </c:pt>
                <c:pt idx="66">
                  <c:v>89.7</c:v>
                </c:pt>
                <c:pt idx="67">
                  <c:v>88.9</c:v>
                </c:pt>
                <c:pt idx="68">
                  <c:v>87.9</c:v>
                </c:pt>
                <c:pt idx="69">
                  <c:v>86.9</c:v>
                </c:pt>
                <c:pt idx="70">
                  <c:v>85.8</c:v>
                </c:pt>
                <c:pt idx="71">
                  <c:v>84.6</c:v>
                </c:pt>
                <c:pt idx="72">
                  <c:v>83.3</c:v>
                </c:pt>
                <c:pt idx="73">
                  <c:v>81.900000000000006</c:v>
                </c:pt>
                <c:pt idx="74">
                  <c:v>80.400000000000006</c:v>
                </c:pt>
                <c:pt idx="75">
                  <c:v>78.7</c:v>
                </c:pt>
                <c:pt idx="76">
                  <c:v>76.900000000000006</c:v>
                </c:pt>
                <c:pt idx="77">
                  <c:v>74.900000000000006</c:v>
                </c:pt>
                <c:pt idx="78">
                  <c:v>72.7</c:v>
                </c:pt>
                <c:pt idx="79">
                  <c:v>70.400000000000006</c:v>
                </c:pt>
                <c:pt idx="80">
                  <c:v>67.900000000000006</c:v>
                </c:pt>
                <c:pt idx="81">
                  <c:v>65.099999999999994</c:v>
                </c:pt>
                <c:pt idx="82">
                  <c:v>62.1</c:v>
                </c:pt>
                <c:pt idx="83">
                  <c:v>58.9</c:v>
                </c:pt>
                <c:pt idx="84">
                  <c:v>55.4</c:v>
                </c:pt>
                <c:pt idx="85">
                  <c:v>51.7</c:v>
                </c:pt>
                <c:pt idx="86">
                  <c:v>47.7</c:v>
                </c:pt>
                <c:pt idx="87">
                  <c:v>43.6</c:v>
                </c:pt>
                <c:pt idx="88">
                  <c:v>39.299999999999997</c:v>
                </c:pt>
                <c:pt idx="89">
                  <c:v>34.9</c:v>
                </c:pt>
                <c:pt idx="90">
                  <c:v>30.5</c:v>
                </c:pt>
                <c:pt idx="91">
                  <c:v>26.2</c:v>
                </c:pt>
                <c:pt idx="92">
                  <c:v>22</c:v>
                </c:pt>
                <c:pt idx="93">
                  <c:v>18.100000000000001</c:v>
                </c:pt>
                <c:pt idx="94">
                  <c:v>14.5</c:v>
                </c:pt>
                <c:pt idx="95">
                  <c:v>11.3</c:v>
                </c:pt>
                <c:pt idx="96">
                  <c:v>8.6</c:v>
                </c:pt>
                <c:pt idx="97">
                  <c:v>6.4</c:v>
                </c:pt>
                <c:pt idx="98">
                  <c:v>4.5999999999999996</c:v>
                </c:pt>
                <c:pt idx="99">
                  <c:v>3.2</c:v>
                </c:pt>
                <c:pt idx="100">
                  <c:v>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641088"/>
        <c:axId val="125643008"/>
      </c:lineChart>
      <c:catAx>
        <c:axId val="125641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NZ" dirty="0" smtClean="0"/>
                  <a:t>Age</a:t>
                </a:r>
                <a:endParaRPr lang="en-NZ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5643008"/>
        <c:crosses val="autoZero"/>
        <c:auto val="1"/>
        <c:lblAlgn val="ctr"/>
        <c:lblOffset val="100"/>
        <c:tickLblSkip val="10"/>
        <c:noMultiLvlLbl val="0"/>
      </c:catAx>
      <c:valAx>
        <c:axId val="125643008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4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NZ" dirty="0" smtClean="0"/>
                  <a:t>Percentage surviving (</a:t>
                </a:r>
                <a:r>
                  <a:rPr lang="en-NZ" i="0" dirty="0" smtClean="0"/>
                  <a:t>lx</a:t>
                </a:r>
                <a:r>
                  <a:rPr lang="en-NZ" dirty="0" smtClean="0"/>
                  <a:t>)</a:t>
                </a:r>
                <a:endParaRPr lang="en-NZ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56410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/>
                </a:solidFill>
                <a:latin typeface="Tahoma"/>
                <a:ea typeface="Tahoma"/>
                <a:cs typeface="Tahoma"/>
              </a:defRPr>
            </a:pPr>
            <a:r>
              <a:rPr lang="en-NZ" sz="1600" b="0" dirty="0" smtClean="0"/>
              <a:t>2011</a:t>
            </a:r>
            <a:endParaRPr lang="en-NZ" sz="160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/>
                </a:solidFill>
                <a:latin typeface="Tahoma"/>
                <a:ea typeface="Tahoma"/>
                <a:cs typeface="Tahoma"/>
              </a:defRPr>
            </a:pPr>
            <a:endParaRPr lang="en-NZ" sz="1600" b="0" dirty="0"/>
          </a:p>
        </c:rich>
      </c:tx>
      <c:layout>
        <c:manualLayout>
          <c:xMode val="edge"/>
          <c:yMode val="edge"/>
          <c:x val="0.41199520008629098"/>
          <c:y val="5.4022595001711896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769230769230801"/>
          <c:y val="0.17674418604651199"/>
          <c:w val="0.73076923076923095"/>
          <c:h val="0.655813953488376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2DC9C2">
                <a:alpha val="75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-3.6559572285317872</c:v>
                </c:pt>
                <c:pt idx="1">
                  <c:v>-3.3477351097532861</c:v>
                </c:pt>
                <c:pt idx="2">
                  <c:v>-3.412136358911551</c:v>
                </c:pt>
                <c:pt idx="3">
                  <c:v>-3.6943720087314542</c:v>
                </c:pt>
                <c:pt idx="4">
                  <c:v>-3.7495085167827402</c:v>
                </c:pt>
                <c:pt idx="5">
                  <c:v>-3.3251381802240711</c:v>
                </c:pt>
                <c:pt idx="6">
                  <c:v>-3.0221133552372912</c:v>
                </c:pt>
                <c:pt idx="7">
                  <c:v>-3.1631181954995959</c:v>
                </c:pt>
                <c:pt idx="8">
                  <c:v>-3.407391003710416</c:v>
                </c:pt>
                <c:pt idx="9">
                  <c:v>-3.505687647162504</c:v>
                </c:pt>
                <c:pt idx="10">
                  <c:v>-3.3023152813995629</c:v>
                </c:pt>
                <c:pt idx="11">
                  <c:v>-2.8571557696740171</c:v>
                </c:pt>
                <c:pt idx="12">
                  <c:v>-2.6268930577713099</c:v>
                </c:pt>
                <c:pt idx="13">
                  <c:v>-1.9849142898462959</c:v>
                </c:pt>
                <c:pt idx="14">
                  <c:v>-1.57342420311928</c:v>
                </c:pt>
                <c:pt idx="15">
                  <c:v>-1.1117689328374061</c:v>
                </c:pt>
                <c:pt idx="16">
                  <c:v>-0.81642706389055797</c:v>
                </c:pt>
                <c:pt idx="17">
                  <c:v>-0.56899068554564802</c:v>
                </c:pt>
              </c:numCache>
            </c:numRef>
          </c:val>
        </c:ser>
        <c:ser>
          <c:idx val="3"/>
          <c:order val="3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DA1F28">
                <a:alpha val="75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3.4532627706547232</c:v>
                </c:pt>
                <c:pt idx="1">
                  <c:v>3.1895566030487781</c:v>
                </c:pt>
                <c:pt idx="2">
                  <c:v>3.2528280057305801</c:v>
                </c:pt>
                <c:pt idx="3">
                  <c:v>3.5172120812224041</c:v>
                </c:pt>
                <c:pt idx="4">
                  <c:v>3.5576605850796992</c:v>
                </c:pt>
                <c:pt idx="5">
                  <c:v>3.3680723463295812</c:v>
                </c:pt>
                <c:pt idx="6">
                  <c:v>3.236558216469545</c:v>
                </c:pt>
                <c:pt idx="7">
                  <c:v>3.4812829632709512</c:v>
                </c:pt>
                <c:pt idx="8">
                  <c:v>3.7253298021864798</c:v>
                </c:pt>
                <c:pt idx="9">
                  <c:v>3.7366282669510871</c:v>
                </c:pt>
                <c:pt idx="10">
                  <c:v>3.4638833275334551</c:v>
                </c:pt>
                <c:pt idx="11">
                  <c:v>2.9685586322530471</c:v>
                </c:pt>
                <c:pt idx="12">
                  <c:v>2.7303869950151181</c:v>
                </c:pt>
                <c:pt idx="13">
                  <c:v>2.0863745034324741</c:v>
                </c:pt>
                <c:pt idx="14">
                  <c:v>1.707198025932237</c:v>
                </c:pt>
                <c:pt idx="15">
                  <c:v>1.2787602420583091</c:v>
                </c:pt>
                <c:pt idx="16">
                  <c:v>1.049627376632063</c:v>
                </c:pt>
                <c:pt idx="17">
                  <c:v>1.0717723675706941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94"/>
        <c:axId val="100471552"/>
        <c:axId val="100473088"/>
      </c:barChart>
      <c:catAx>
        <c:axId val="100471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00473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0473088"/>
        <c:scaling>
          <c:orientation val="minMax"/>
          <c:max val="6"/>
          <c:min val="-6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NZ"/>
                  <a:t>percentage at each age</a:t>
                </a:r>
              </a:p>
            </c:rich>
          </c:tx>
          <c:layout>
            <c:manualLayout>
              <c:xMode val="edge"/>
              <c:yMode val="edge"/>
              <c:x val="0.31538461538461798"/>
              <c:y val="0.913953488372093"/>
            </c:manualLayout>
          </c:layout>
          <c:overlay val="0"/>
          <c:spPr>
            <a:noFill/>
            <a:ln w="25400">
              <a:noFill/>
            </a:ln>
          </c:spPr>
        </c:title>
        <c:numFmt formatCode="0.0;[Black]0.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00471552"/>
        <c:crosses val="autoZero"/>
        <c:crossBetween val="between"/>
        <c:majorUnit val="2"/>
      </c:val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r>
              <a:rPr lang="en-NZ" sz="1600" b="0" dirty="0" err="1" smtClean="0"/>
              <a:t>Kapiti</a:t>
            </a:r>
            <a:r>
              <a:rPr lang="en-NZ" sz="1600" b="0" dirty="0" smtClean="0"/>
              <a:t> Coast 2012 </a:t>
            </a:r>
          </a:p>
          <a:p>
            <a:pPr>
              <a:defRPr sz="22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r>
              <a:rPr lang="en-NZ" sz="1600" b="0" dirty="0" smtClean="0"/>
              <a:t>(1996 </a:t>
            </a:r>
            <a:r>
              <a:rPr lang="en-NZ" sz="1600" b="0" dirty="0" err="1" smtClean="0"/>
              <a:t>Unshaded</a:t>
            </a:r>
            <a:r>
              <a:rPr lang="en-NZ" sz="1600" b="0" dirty="0" smtClean="0"/>
              <a:t>)</a:t>
            </a:r>
            <a:endParaRPr lang="en-NZ" sz="1600" b="0" dirty="0"/>
          </a:p>
        </c:rich>
      </c:tx>
      <c:layout>
        <c:manualLayout>
          <c:xMode val="edge"/>
          <c:yMode val="edge"/>
          <c:x val="0.27843355625067401"/>
          <c:y val="2.7141389934953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256410256410301"/>
          <c:y val="0.17674418604651199"/>
          <c:w val="0.73589743589743595"/>
          <c:h val="0.655813953488376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-3.518987341772152</c:v>
                </c:pt>
                <c:pt idx="1">
                  <c:v>-4.1012658227848098</c:v>
                </c:pt>
                <c:pt idx="2">
                  <c:v>-3.4177215189873431</c:v>
                </c:pt>
                <c:pt idx="3">
                  <c:v>-2.8354430379746818</c:v>
                </c:pt>
                <c:pt idx="4">
                  <c:v>-2.2531645569620271</c:v>
                </c:pt>
                <c:pt idx="5">
                  <c:v>-2.3291139240506329</c:v>
                </c:pt>
                <c:pt idx="6">
                  <c:v>-2.9873417721519</c:v>
                </c:pt>
                <c:pt idx="7">
                  <c:v>-3.240506329113924</c:v>
                </c:pt>
                <c:pt idx="8">
                  <c:v>-3.240506329113924</c:v>
                </c:pt>
                <c:pt idx="9">
                  <c:v>-3.1645569620253169</c:v>
                </c:pt>
                <c:pt idx="10">
                  <c:v>-2.4556962025316449</c:v>
                </c:pt>
                <c:pt idx="11">
                  <c:v>-2.2531645569620271</c:v>
                </c:pt>
                <c:pt idx="12">
                  <c:v>-2.5822784810126578</c:v>
                </c:pt>
                <c:pt idx="13">
                  <c:v>-2.9873417721519</c:v>
                </c:pt>
                <c:pt idx="14">
                  <c:v>-2.6075949367088609</c:v>
                </c:pt>
                <c:pt idx="15">
                  <c:v>-1.8481012658227851</c:v>
                </c:pt>
                <c:pt idx="16">
                  <c:v>-1.1139240506329109</c:v>
                </c:pt>
                <c:pt idx="17">
                  <c:v>-0.582278481012658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3.316455696202532</c:v>
                </c:pt>
                <c:pt idx="1">
                  <c:v>3.8987341772151902</c:v>
                </c:pt>
                <c:pt idx="2">
                  <c:v>3.2658227848101271</c:v>
                </c:pt>
                <c:pt idx="3">
                  <c:v>2.7848101265822778</c:v>
                </c:pt>
                <c:pt idx="4">
                  <c:v>2</c:v>
                </c:pt>
                <c:pt idx="5">
                  <c:v>2.7341772151898742</c:v>
                </c:pt>
                <c:pt idx="6">
                  <c:v>3.696202531645568</c:v>
                </c:pt>
                <c:pt idx="7">
                  <c:v>3.59493670886076</c:v>
                </c:pt>
                <c:pt idx="8">
                  <c:v>3.2911392405063302</c:v>
                </c:pt>
                <c:pt idx="9">
                  <c:v>3.3417721518987338</c:v>
                </c:pt>
                <c:pt idx="10">
                  <c:v>2.7848101265822778</c:v>
                </c:pt>
                <c:pt idx="11">
                  <c:v>2.7088607594936711</c:v>
                </c:pt>
                <c:pt idx="12">
                  <c:v>2.8860759493670871</c:v>
                </c:pt>
                <c:pt idx="13">
                  <c:v>3.2151898734177222</c:v>
                </c:pt>
                <c:pt idx="14">
                  <c:v>3.1392405063291142</c:v>
                </c:pt>
                <c:pt idx="15">
                  <c:v>2.6329113924050631</c:v>
                </c:pt>
                <c:pt idx="16">
                  <c:v>1.7468354430379751</c:v>
                </c:pt>
                <c:pt idx="17">
                  <c:v>1.2911392405063289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2DC9C2">
                <a:alpha val="75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-3.032128514056224</c:v>
                </c:pt>
                <c:pt idx="1">
                  <c:v>-2.8714859437750988</c:v>
                </c:pt>
                <c:pt idx="2">
                  <c:v>-3.0923694779116468</c:v>
                </c:pt>
                <c:pt idx="3">
                  <c:v>-2.9317269076305221</c:v>
                </c:pt>
                <c:pt idx="4">
                  <c:v>-2.3694779116465861</c:v>
                </c:pt>
                <c:pt idx="5">
                  <c:v>-1.606425702811245</c:v>
                </c:pt>
                <c:pt idx="6">
                  <c:v>-1.7269076305220881</c:v>
                </c:pt>
                <c:pt idx="7">
                  <c:v>-2.4698795180722888</c:v>
                </c:pt>
                <c:pt idx="8">
                  <c:v>-3.0522088353413639</c:v>
                </c:pt>
                <c:pt idx="9">
                  <c:v>-3.3132530120481931</c:v>
                </c:pt>
                <c:pt idx="10">
                  <c:v>-3.333333333333333</c:v>
                </c:pt>
                <c:pt idx="11">
                  <c:v>-3.0120481927710832</c:v>
                </c:pt>
                <c:pt idx="12">
                  <c:v>-3.1726907630522092</c:v>
                </c:pt>
                <c:pt idx="13">
                  <c:v>-2.851405622489958</c:v>
                </c:pt>
                <c:pt idx="14">
                  <c:v>-2.650602409638553</c:v>
                </c:pt>
                <c:pt idx="15">
                  <c:v>-2.2088353413654618</c:v>
                </c:pt>
                <c:pt idx="16">
                  <c:v>-1.74698795180723</c:v>
                </c:pt>
                <c:pt idx="17">
                  <c:v>-1.285140562248996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rgbClr val="DA1F28">
                <a:alpha val="75000"/>
              </a:srgb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 85+</c:v>
                </c:pt>
              </c:strCache>
            </c:str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2.9518072289156621</c:v>
                </c:pt>
                <c:pt idx="1">
                  <c:v>3.0923694779116468</c:v>
                </c:pt>
                <c:pt idx="2">
                  <c:v>3.2329317269076312</c:v>
                </c:pt>
                <c:pt idx="3">
                  <c:v>2.851405622489958</c:v>
                </c:pt>
                <c:pt idx="4">
                  <c:v>2.188755020080321</c:v>
                </c:pt>
                <c:pt idx="5">
                  <c:v>1.907630522088354</c:v>
                </c:pt>
                <c:pt idx="6">
                  <c:v>2.0883534136546191</c:v>
                </c:pt>
                <c:pt idx="7">
                  <c:v>2.8915662650602401</c:v>
                </c:pt>
                <c:pt idx="8">
                  <c:v>3.7349397590361448</c:v>
                </c:pt>
                <c:pt idx="9">
                  <c:v>3.8955823293172669</c:v>
                </c:pt>
                <c:pt idx="10">
                  <c:v>3.5341365461847398</c:v>
                </c:pt>
                <c:pt idx="11">
                  <c:v>3.2931726907630532</c:v>
                </c:pt>
                <c:pt idx="12">
                  <c:v>3.7148594377510031</c:v>
                </c:pt>
                <c:pt idx="13">
                  <c:v>3.2931726907630532</c:v>
                </c:pt>
                <c:pt idx="14">
                  <c:v>3.1726907630522092</c:v>
                </c:pt>
                <c:pt idx="15">
                  <c:v>2.690763052208835</c:v>
                </c:pt>
                <c:pt idx="16">
                  <c:v>2.248995983935743</c:v>
                </c:pt>
                <c:pt idx="17">
                  <c:v>2.449799196787148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94"/>
        <c:axId val="102962688"/>
        <c:axId val="102964224"/>
      </c:barChart>
      <c:catAx>
        <c:axId val="102962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02964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2964224"/>
        <c:scaling>
          <c:orientation val="minMax"/>
          <c:max val="6"/>
          <c:min val="-6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NZ"/>
                  <a:t>percentage at each age</a:t>
                </a:r>
              </a:p>
            </c:rich>
          </c:tx>
          <c:layout>
            <c:manualLayout>
              <c:xMode val="edge"/>
              <c:yMode val="edge"/>
              <c:x val="0.31282051282051399"/>
              <c:y val="0.913953488372093"/>
            </c:manualLayout>
          </c:layout>
          <c:overlay val="0"/>
          <c:spPr>
            <a:noFill/>
            <a:ln w="25400">
              <a:noFill/>
            </a:ln>
          </c:spPr>
        </c:title>
        <c:numFmt formatCode="0.0;[Black]0.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02962688"/>
        <c:crosses val="autoZero"/>
        <c:crossBetween val="between"/>
        <c:majorUnit val="2"/>
      </c:val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NZ" sz="1800" b="1" i="0" baseline="0" dirty="0" smtClean="0">
                <a:effectLst/>
              </a:rPr>
              <a:t>New Zealand - Projected change by age (%) (MEDIUM)</a:t>
            </a:r>
            <a:endParaRPr lang="en-NZ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7370224555264"/>
          <c:y val="3.7446243938146197E-2"/>
          <c:w val="0.80976766793039701"/>
          <c:h val="0.89934838453871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2011-2021 (8.9%)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Sheet1!$A$2:$A$20</c:f>
              <c:strCache>
                <c:ptCount val="19"/>
                <c:pt idx="0">
                  <c:v>0-4 </c:v>
                </c:pt>
                <c:pt idx="1">
                  <c:v> 5-9</c:v>
                </c:pt>
                <c:pt idx="2">
                  <c:v> 10-14</c:v>
                </c:pt>
                <c:pt idx="3">
                  <c:v>15-19 </c:v>
                </c:pt>
                <c:pt idx="4">
                  <c:v>20-24 </c:v>
                </c:pt>
                <c:pt idx="5">
                  <c:v>25-29 </c:v>
                </c:pt>
                <c:pt idx="6">
                  <c:v>30-34 </c:v>
                </c:pt>
                <c:pt idx="7">
                  <c:v>35-39 </c:v>
                </c:pt>
                <c:pt idx="8">
                  <c:v>40-44 </c:v>
                </c:pt>
                <c:pt idx="9">
                  <c:v>45-49 </c:v>
                </c:pt>
                <c:pt idx="10">
                  <c:v>50-54 </c:v>
                </c:pt>
                <c:pt idx="11">
                  <c:v>55-59 </c:v>
                </c:pt>
                <c:pt idx="12">
                  <c:v>60-64 </c:v>
                </c:pt>
                <c:pt idx="13">
                  <c:v>65-69 </c:v>
                </c:pt>
                <c:pt idx="14">
                  <c:v>70-74 </c:v>
                </c:pt>
                <c:pt idx="15">
                  <c:v>75-79 </c:v>
                </c:pt>
                <c:pt idx="16">
                  <c:v>80-84 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-1.2282823140075101</c:v>
                </c:pt>
                <c:pt idx="1">
                  <c:v>4.5046299519598971</c:v>
                </c:pt>
                <c:pt idx="2">
                  <c:v>5.0868867570243417</c:v>
                </c:pt>
                <c:pt idx="3">
                  <c:v>-8.7167528047396967</c:v>
                </c:pt>
                <c:pt idx="4">
                  <c:v>-3.275814339761927</c:v>
                </c:pt>
                <c:pt idx="5">
                  <c:v>17.373242074437279</c:v>
                </c:pt>
                <c:pt idx="6">
                  <c:v>28.629624192601291</c:v>
                </c:pt>
                <c:pt idx="7">
                  <c:v>6.6492200681794706</c:v>
                </c:pt>
                <c:pt idx="8">
                  <c:v>-12.97883225682676</c:v>
                </c:pt>
                <c:pt idx="9">
                  <c:v>-11.45885599598595</c:v>
                </c:pt>
                <c:pt idx="10">
                  <c:v>0.35836291781097201</c:v>
                </c:pt>
                <c:pt idx="11">
                  <c:v>18.526577556729869</c:v>
                </c:pt>
                <c:pt idx="12">
                  <c:v>21.39362240593892</c:v>
                </c:pt>
                <c:pt idx="13">
                  <c:v>37.206592308972901</c:v>
                </c:pt>
                <c:pt idx="14">
                  <c:v>50.637008470490997</c:v>
                </c:pt>
                <c:pt idx="15">
                  <c:v>45.443384644442283</c:v>
                </c:pt>
                <c:pt idx="16">
                  <c:v>30.524276546797431</c:v>
                </c:pt>
                <c:pt idx="17">
                  <c:v>19.829337667614801</c:v>
                </c:pt>
                <c:pt idx="18">
                  <c:v>53.97489539748954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2011-2031 (17.9%)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Sheet1!$A$2:$A$20</c:f>
              <c:strCache>
                <c:ptCount val="19"/>
                <c:pt idx="0">
                  <c:v>0-4 </c:v>
                </c:pt>
                <c:pt idx="1">
                  <c:v> 5-9</c:v>
                </c:pt>
                <c:pt idx="2">
                  <c:v> 10-14</c:v>
                </c:pt>
                <c:pt idx="3">
                  <c:v>15-19 </c:v>
                </c:pt>
                <c:pt idx="4">
                  <c:v>20-24 </c:v>
                </c:pt>
                <c:pt idx="5">
                  <c:v>25-29 </c:v>
                </c:pt>
                <c:pt idx="6">
                  <c:v>30-34 </c:v>
                </c:pt>
                <c:pt idx="7">
                  <c:v>35-39 </c:v>
                </c:pt>
                <c:pt idx="8">
                  <c:v>40-44 </c:v>
                </c:pt>
                <c:pt idx="9">
                  <c:v>45-49 </c:v>
                </c:pt>
                <c:pt idx="10">
                  <c:v>50-54 </c:v>
                </c:pt>
                <c:pt idx="11">
                  <c:v>55-59 </c:v>
                </c:pt>
                <c:pt idx="12">
                  <c:v>60-64 </c:v>
                </c:pt>
                <c:pt idx="13">
                  <c:v>65-69 </c:v>
                </c:pt>
                <c:pt idx="14">
                  <c:v>70-74 </c:v>
                </c:pt>
                <c:pt idx="15">
                  <c:v>75-79 </c:v>
                </c:pt>
                <c:pt idx="16">
                  <c:v>80-84 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0.184560554954496</c:v>
                </c:pt>
                <c:pt idx="1">
                  <c:v>9.2494604191324932</c:v>
                </c:pt>
                <c:pt idx="2">
                  <c:v>4.4996756682940164</c:v>
                </c:pt>
                <c:pt idx="3">
                  <c:v>-4.1283247195260264</c:v>
                </c:pt>
                <c:pt idx="4">
                  <c:v>1.8486050875088429</c:v>
                </c:pt>
                <c:pt idx="5">
                  <c:v>9.4051145843974524</c:v>
                </c:pt>
                <c:pt idx="6">
                  <c:v>27.224016441573681</c:v>
                </c:pt>
                <c:pt idx="7">
                  <c:v>26.00461416617885</c:v>
                </c:pt>
                <c:pt idx="8">
                  <c:v>12.74541152394961</c:v>
                </c:pt>
                <c:pt idx="9">
                  <c:v>-4.6161565479176971</c:v>
                </c:pt>
                <c:pt idx="10">
                  <c:v>-12.1508473440954</c:v>
                </c:pt>
                <c:pt idx="11">
                  <c:v>5.7856698787690402</c:v>
                </c:pt>
                <c:pt idx="12">
                  <c:v>23.384511557280241</c:v>
                </c:pt>
                <c:pt idx="13">
                  <c:v>64.902058709283608</c:v>
                </c:pt>
                <c:pt idx="14">
                  <c:v>87.115212450933129</c:v>
                </c:pt>
                <c:pt idx="15">
                  <c:v>106.82784021154031</c:v>
                </c:pt>
                <c:pt idx="16">
                  <c:v>107.65225814263231</c:v>
                </c:pt>
                <c:pt idx="17">
                  <c:v>90.674522551808209</c:v>
                </c:pt>
                <c:pt idx="18">
                  <c:v>123.8493723849372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112450944"/>
        <c:axId val="112456832"/>
      </c:barChart>
      <c:catAx>
        <c:axId val="112450944"/>
        <c:scaling>
          <c:orientation val="minMax"/>
        </c:scaling>
        <c:delete val="0"/>
        <c:axPos val="b"/>
        <c:majorTickMark val="out"/>
        <c:minorTickMark val="none"/>
        <c:tickLblPos val="low"/>
        <c:crossAx val="112456832"/>
        <c:crosses val="autoZero"/>
        <c:auto val="1"/>
        <c:lblAlgn val="ctr"/>
        <c:lblOffset val="100"/>
        <c:noMultiLvlLbl val="0"/>
      </c:catAx>
      <c:valAx>
        <c:axId val="11245683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  <a:alpha val="24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NZ" b="0" dirty="0" smtClean="0"/>
                  <a:t>Percentage Change</a:t>
                </a:r>
                <a:endParaRPr lang="en-NZ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2450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9385510838923"/>
          <c:y val="0.144653860646972"/>
          <c:w val="0.33740461261786697"/>
          <c:h val="0.173402223737377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5936776285317"/>
          <c:y val="4.8075638272488702E-2"/>
          <c:w val="0.71865472698265598"/>
          <c:h val="0.7483841565258969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0-14</c:v>
                </c:pt>
              </c:strCache>
            </c:strRef>
          </c:tx>
          <c:spPr>
            <a:ln w="63482">
              <a:solidFill>
                <a:srgbClr val="FF3300"/>
              </a:solidFill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2006</c:v>
                </c:pt>
                <c:pt idx="1">
                  <c:v>2011</c:v>
                </c:pt>
                <c:pt idx="2">
                  <c:v>2016</c:v>
                </c:pt>
                <c:pt idx="3">
                  <c:v>2021</c:v>
                </c:pt>
                <c:pt idx="4">
                  <c:v>2026</c:v>
                </c:pt>
                <c:pt idx="5">
                  <c:v>20317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888320</c:v>
                </c:pt>
                <c:pt idx="1">
                  <c:v>894460</c:v>
                </c:pt>
                <c:pt idx="2">
                  <c:v>895880</c:v>
                </c:pt>
                <c:pt idx="3">
                  <c:v>918410</c:v>
                </c:pt>
                <c:pt idx="4">
                  <c:v>922190</c:v>
                </c:pt>
                <c:pt idx="5">
                  <c:v>934760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65+</c:v>
                </c:pt>
              </c:strCache>
            </c:strRef>
          </c:tx>
          <c:spPr>
            <a:ln w="63482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2006</c:v>
                </c:pt>
                <c:pt idx="1">
                  <c:v>2011</c:v>
                </c:pt>
                <c:pt idx="2">
                  <c:v>2016</c:v>
                </c:pt>
                <c:pt idx="3">
                  <c:v>2021</c:v>
                </c:pt>
                <c:pt idx="4">
                  <c:v>2026</c:v>
                </c:pt>
                <c:pt idx="5">
                  <c:v>20317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511620</c:v>
                </c:pt>
                <c:pt idx="1">
                  <c:v>587060</c:v>
                </c:pt>
                <c:pt idx="2">
                  <c:v>702300</c:v>
                </c:pt>
                <c:pt idx="3">
                  <c:v>823590</c:v>
                </c:pt>
                <c:pt idx="4">
                  <c:v>967010</c:v>
                </c:pt>
                <c:pt idx="5">
                  <c:v>1106720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335744"/>
        <c:axId val="114337280"/>
      </c:lineChart>
      <c:catAx>
        <c:axId val="11433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/>
          <a:lstStyle/>
          <a:p>
            <a:pPr>
              <a:defRPr lang="en-NZ"/>
            </a:pPr>
            <a:endParaRPr lang="en-US"/>
          </a:p>
        </c:txPr>
        <c:crossAx val="114337280"/>
        <c:crosses val="autoZero"/>
        <c:auto val="1"/>
        <c:lblAlgn val="ctr"/>
        <c:lblOffset val="100"/>
        <c:tickLblSkip val="1"/>
        <c:noMultiLvlLbl val="0"/>
      </c:catAx>
      <c:valAx>
        <c:axId val="114337280"/>
        <c:scaling>
          <c:orientation val="minMax"/>
        </c:scaling>
        <c:delete val="0"/>
        <c:axPos val="l"/>
        <c:majorGridlines>
          <c:spPr>
            <a:ln>
              <a:solidFill>
                <a:srgbClr val="6699FF">
                  <a:alpha val="24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NZ"/>
                  <a:t>Number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lang="en-NZ"/>
            </a:pPr>
            <a:endParaRPr lang="en-US"/>
          </a:p>
        </c:txPr>
        <c:crossAx val="114335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792483660130696"/>
          <c:y val="0.383295156287282"/>
          <c:w val="0.13057189542483699"/>
          <c:h val="0.25765211166786001"/>
        </c:manualLayout>
      </c:layout>
      <c:overlay val="0"/>
      <c:txPr>
        <a:bodyPr/>
        <a:lstStyle/>
        <a:p>
          <a:pPr>
            <a:defRPr lang="en-NZ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NZ" sz="1600" b="0" i="0" u="none" strike="noStrike" baseline="0" dirty="0" smtClean="0">
                <a:effectLst/>
              </a:rPr>
              <a:t>Percentage of each Regional Council area aged 65+ years (1996 and 2011)</a:t>
            </a:r>
            <a:endParaRPr lang="en-NZ" sz="1600" b="0" dirty="0"/>
          </a:p>
        </c:rich>
      </c:tx>
      <c:layout>
        <c:manualLayout>
          <c:xMode val="edge"/>
          <c:yMode val="edge"/>
          <c:x val="0.106844075046175"/>
          <c:y val="2.9892052032883098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4654916399339"/>
          <c:y val="0.10163297691180299"/>
          <c:w val="0.72239379799747305"/>
          <c:h val="0.705131487435868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8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1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rgbClr val="0053FA"/>
                </a:bgClr>
              </a:pattFill>
            </c:spPr>
          </c:dPt>
          <c:dPt>
            <c:idx val="12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rgbClr val="0053FA"/>
                </a:bgClr>
              </a:pattFill>
            </c:spPr>
          </c:dPt>
          <c:dPt>
            <c:idx val="15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rgbClr val="0053FA"/>
                </a:bgClr>
              </a:pattFill>
            </c:spPr>
          </c:dPt>
          <c:dPt>
            <c:idx val="16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rgbClr val="0053FA"/>
                </a:bgClr>
              </a:pattFill>
            </c:spPr>
          </c:dPt>
          <c:cat>
            <c:strRef>
              <c:f>Sheet1!$A$2:$A$18</c:f>
              <c:strCache>
                <c:ptCount val="17"/>
                <c:pt idx="0">
                  <c:v>Auckland Region</c:v>
                </c:pt>
                <c:pt idx="1">
                  <c:v>Wellington Region</c:v>
                </c:pt>
                <c:pt idx="2">
                  <c:v>Gisborne Region</c:v>
                </c:pt>
                <c:pt idx="3">
                  <c:v>Total New Zealand</c:v>
                </c:pt>
                <c:pt idx="4">
                  <c:v>Waikato Region</c:v>
                </c:pt>
                <c:pt idx="5">
                  <c:v>Otago Region</c:v>
                </c:pt>
                <c:pt idx="6">
                  <c:v>Canterbury Region</c:v>
                </c:pt>
                <c:pt idx="7">
                  <c:v>Southland Region</c:v>
                </c:pt>
                <c:pt idx="8">
                  <c:v>Nelson Region</c:v>
                </c:pt>
                <c:pt idx="9">
                  <c:v>Hawke's Bay Region</c:v>
                </c:pt>
                <c:pt idx="10">
                  <c:v>Manawatu-Wanganui Region</c:v>
                </c:pt>
                <c:pt idx="11">
                  <c:v>*West Coast Region</c:v>
                </c:pt>
                <c:pt idx="12">
                  <c:v>*Tasman Region</c:v>
                </c:pt>
                <c:pt idx="13">
                  <c:v>Taranaki Region</c:v>
                </c:pt>
                <c:pt idx="14">
                  <c:v>Bay of Plenty Region</c:v>
                </c:pt>
                <c:pt idx="15">
                  <c:v>*Northland Region</c:v>
                </c:pt>
                <c:pt idx="16">
                  <c:v>*Marlborough Region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10.063694267515929</c:v>
                </c:pt>
                <c:pt idx="1">
                  <c:v>10.66057624736472</c:v>
                </c:pt>
                <c:pt idx="2">
                  <c:v>11.038135593220341</c:v>
                </c:pt>
                <c:pt idx="3">
                  <c:v>11.52411575562701</c:v>
                </c:pt>
                <c:pt idx="4">
                  <c:v>10.75041689827682</c:v>
                </c:pt>
                <c:pt idx="5">
                  <c:v>13.217115689381931</c:v>
                </c:pt>
                <c:pt idx="6">
                  <c:v>13.32639467110741</c:v>
                </c:pt>
                <c:pt idx="7">
                  <c:v>11.75757575757576</c:v>
                </c:pt>
                <c:pt idx="8">
                  <c:v>14.07766990291262</c:v>
                </c:pt>
                <c:pt idx="9">
                  <c:v>12.63301500682128</c:v>
                </c:pt>
                <c:pt idx="10">
                  <c:v>12.19616204690832</c:v>
                </c:pt>
                <c:pt idx="11">
                  <c:v>12.07207207207207</c:v>
                </c:pt>
                <c:pt idx="12">
                  <c:v>12.248062015503869</c:v>
                </c:pt>
                <c:pt idx="13">
                  <c:v>12.761467889908261</c:v>
                </c:pt>
                <c:pt idx="14">
                  <c:v>12.886866059817949</c:v>
                </c:pt>
                <c:pt idx="15">
                  <c:v>12.04690831556503</c:v>
                </c:pt>
                <c:pt idx="16">
                  <c:v>14.15816326530612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1996-2011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Sheet1!$A$2:$A$18</c:f>
              <c:strCache>
                <c:ptCount val="17"/>
                <c:pt idx="0">
                  <c:v>Auckland Region</c:v>
                </c:pt>
                <c:pt idx="1">
                  <c:v>Wellington Region</c:v>
                </c:pt>
                <c:pt idx="2">
                  <c:v>Gisborne Region</c:v>
                </c:pt>
                <c:pt idx="3">
                  <c:v>Total New Zealand</c:v>
                </c:pt>
                <c:pt idx="4">
                  <c:v>Waikato Region</c:v>
                </c:pt>
                <c:pt idx="5">
                  <c:v>Otago Region</c:v>
                </c:pt>
                <c:pt idx="6">
                  <c:v>Canterbury Region</c:v>
                </c:pt>
                <c:pt idx="7">
                  <c:v>Southland Region</c:v>
                </c:pt>
                <c:pt idx="8">
                  <c:v>Nelson Region</c:v>
                </c:pt>
                <c:pt idx="9">
                  <c:v>Hawke's Bay Region</c:v>
                </c:pt>
                <c:pt idx="10">
                  <c:v>Manawatu-Wanganui Region</c:v>
                </c:pt>
                <c:pt idx="11">
                  <c:v>*West Coast Region</c:v>
                </c:pt>
                <c:pt idx="12">
                  <c:v>*Tasman Region</c:v>
                </c:pt>
                <c:pt idx="13">
                  <c:v>Taranaki Region</c:v>
                </c:pt>
                <c:pt idx="14">
                  <c:v>Bay of Plenty Region</c:v>
                </c:pt>
                <c:pt idx="15">
                  <c:v>*Northland Region</c:v>
                </c:pt>
                <c:pt idx="16">
                  <c:v>*Marlborough Region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0.47748378882590198</c:v>
                </c:pt>
                <c:pt idx="1">
                  <c:v>1.7712465945462881</c:v>
                </c:pt>
                <c:pt idx="2">
                  <c:v>1.794482432530734</c:v>
                </c:pt>
                <c:pt idx="3">
                  <c:v>1.802407444227708</c:v>
                </c:pt>
                <c:pt idx="4">
                  <c:v>3.0251670169651721</c:v>
                </c:pt>
                <c:pt idx="5">
                  <c:v>1.246914801327927</c:v>
                </c:pt>
                <c:pt idx="6">
                  <c:v>1.7413898454819581</c:v>
                </c:pt>
                <c:pt idx="7">
                  <c:v>3.4322976601457622</c:v>
                </c:pt>
                <c:pt idx="8">
                  <c:v>1.2902954650527449</c:v>
                </c:pt>
                <c:pt idx="9">
                  <c:v>2.7436752700621678</c:v>
                </c:pt>
                <c:pt idx="10">
                  <c:v>3.3460066277904801</c:v>
                </c:pt>
                <c:pt idx="11">
                  <c:v>3.7461097461097439</c:v>
                </c:pt>
                <c:pt idx="12">
                  <c:v>3.7602539928121321</c:v>
                </c:pt>
                <c:pt idx="13">
                  <c:v>3.3005193480133501</c:v>
                </c:pt>
                <c:pt idx="14">
                  <c:v>3.3577226847708022</c:v>
                </c:pt>
                <c:pt idx="15">
                  <c:v>4.5207275883540579</c:v>
                </c:pt>
                <c:pt idx="16">
                  <c:v>4.7234156820622957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14285568"/>
        <c:axId val="114287360"/>
      </c:barChart>
      <c:catAx>
        <c:axId val="1142855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4287360"/>
        <c:crosses val="autoZero"/>
        <c:auto val="1"/>
        <c:lblAlgn val="ctr"/>
        <c:lblOffset val="100"/>
        <c:tickLblSkip val="1"/>
        <c:noMultiLvlLbl val="0"/>
      </c:catAx>
      <c:valAx>
        <c:axId val="114287360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alpha val="16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NZ" dirty="0" smtClean="0"/>
                  <a:t>Percentage aged 65+ Years</a:t>
                </a:r>
                <a:endParaRPr lang="en-NZ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4285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745710605618804"/>
          <c:y val="0.54621093763124395"/>
          <c:w val="0.16093795567220801"/>
          <c:h val="0.157908565246460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15-24: 55-64 years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accent2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 w="12700">
                <a:solidFill>
                  <a:schemeClr val="accent2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 w="12700">
                <a:solidFill>
                  <a:schemeClr val="accent2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2700">
                <a:solidFill>
                  <a:schemeClr val="accent2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 w="12700">
                <a:solidFill>
                  <a:schemeClr val="accent2"/>
                </a:solidFill>
              </a:ln>
            </c:spPr>
          </c:dPt>
          <c:dPt>
            <c:idx val="4"/>
            <c:invertIfNegative val="0"/>
            <c:bubble3D val="0"/>
            <c:spPr>
              <a:pattFill prst="wdDnDiag">
                <a:fgClr>
                  <a:schemeClr val="accent3"/>
                </a:fgClr>
                <a:bgClr>
                  <a:schemeClr val="bg1"/>
                </a:bgClr>
              </a:pattFill>
              <a:ln w="12700">
                <a:solidFill>
                  <a:schemeClr val="accent2"/>
                </a:solidFill>
              </a:ln>
            </c:spPr>
          </c:dPt>
          <c:dPt>
            <c:idx val="5"/>
            <c:invertIfNegative val="0"/>
            <c:bubble3D val="0"/>
            <c:spPr>
              <a:pattFill prst="wdDnDiag">
                <a:fgClr>
                  <a:schemeClr val="accent3"/>
                </a:fgClr>
                <a:bgClr>
                  <a:schemeClr val="bg1"/>
                </a:bgClr>
              </a:pattFill>
              <a:ln w="12700">
                <a:solidFill>
                  <a:schemeClr val="accent2"/>
                </a:solidFill>
              </a:ln>
            </c:spPr>
          </c:dPt>
          <c:dPt>
            <c:idx val="6"/>
            <c:invertIfNegative val="0"/>
            <c:bubble3D val="0"/>
            <c:spPr>
              <a:pattFill prst="wdDnDiag">
                <a:fgClr>
                  <a:schemeClr val="accent3"/>
                </a:fgClr>
                <a:bgClr>
                  <a:schemeClr val="bg1"/>
                </a:bgClr>
              </a:pattFill>
              <a:ln w="12700">
                <a:solidFill>
                  <a:schemeClr val="accent2"/>
                </a:solidFill>
              </a:ln>
            </c:spPr>
          </c:dPt>
          <c:dPt>
            <c:idx val="7"/>
            <c:invertIfNegative val="0"/>
            <c:bubble3D val="0"/>
            <c:spPr>
              <a:pattFill prst="wdDnDiag">
                <a:fgClr>
                  <a:schemeClr val="accent3"/>
                </a:fgClr>
                <a:bgClr>
                  <a:schemeClr val="bg1"/>
                </a:bgClr>
              </a:pattFill>
              <a:ln w="12700">
                <a:solidFill>
                  <a:schemeClr val="accent2"/>
                </a:solidFill>
              </a:ln>
            </c:spPr>
          </c:dPt>
          <c:dLbls>
            <c:dLbl>
              <c:idx val="0"/>
              <c:layout>
                <c:manualLayout>
                  <c:x val="-2.21891371983844E-2"/>
                  <c:y val="2.8445408180826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1996</c:v>
                </c:pt>
                <c:pt idx="1">
                  <c:v>2001</c:v>
                </c:pt>
                <c:pt idx="2">
                  <c:v>2006</c:v>
                </c:pt>
                <c:pt idx="3">
                  <c:v>2011</c:v>
                </c:pt>
                <c:pt idx="4">
                  <c:v>2016</c:v>
                </c:pt>
                <c:pt idx="5">
                  <c:v>2021</c:v>
                </c:pt>
                <c:pt idx="6">
                  <c:v>2026</c:v>
                </c:pt>
                <c:pt idx="7">
                  <c:v>2031</c:v>
                </c:pt>
              </c:strCache>
            </c:strRef>
          </c:cat>
          <c:val>
            <c:numRef>
              <c:f>Sheet1!$B$2:$I$2</c:f>
              <c:numCache>
                <c:formatCode>0.0</c:formatCode>
                <c:ptCount val="8"/>
                <c:pt idx="0">
                  <c:v>6.8493150684931496</c:v>
                </c:pt>
                <c:pt idx="1">
                  <c:v>27.397260273972599</c:v>
                </c:pt>
                <c:pt idx="2">
                  <c:v>35.61643835616438</c:v>
                </c:pt>
                <c:pt idx="3">
                  <c:v>35.61643835616438</c:v>
                </c:pt>
                <c:pt idx="4">
                  <c:v>68.493150684931507</c:v>
                </c:pt>
                <c:pt idx="5">
                  <c:v>83.561643835616437</c:v>
                </c:pt>
                <c:pt idx="6">
                  <c:v>80.821917808219183</c:v>
                </c:pt>
                <c:pt idx="7">
                  <c:v>69.863013698630155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115745920"/>
        <c:axId val="115747456"/>
      </c:barChart>
      <c:catAx>
        <c:axId val="115745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5747456"/>
        <c:crosses val="autoZero"/>
        <c:auto val="1"/>
        <c:lblAlgn val="ctr"/>
        <c:lblOffset val="100"/>
        <c:noMultiLvlLbl val="0"/>
      </c:catAx>
      <c:valAx>
        <c:axId val="1157474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26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NZ" dirty="0" smtClean="0"/>
                  <a:t>Percentage</a:t>
                </a:r>
                <a:endParaRPr lang="en-NZ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1574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Elderly: Children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chemeClr val="accent2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pattFill prst="pct80">
                <a:fgClr>
                  <a:schemeClr val="accent3"/>
                </a:fgClr>
                <a:bgClr>
                  <a:schemeClr val="bg1"/>
                </a:bgClr>
              </a:pattFill>
              <a:ln w="12700">
                <a:solidFill>
                  <a:schemeClr val="accent2"/>
                </a:solidFill>
              </a:ln>
            </c:spPr>
          </c:dPt>
          <c:dPt>
            <c:idx val="4"/>
            <c:invertIfNegative val="0"/>
            <c:bubble3D val="0"/>
            <c:spPr>
              <a:pattFill prst="wdDnDiag">
                <a:fgClr>
                  <a:schemeClr val="accent3"/>
                </a:fgClr>
                <a:bgClr>
                  <a:schemeClr val="bg1"/>
                </a:bgClr>
              </a:pattFill>
              <a:ln w="12700">
                <a:solidFill>
                  <a:schemeClr val="accent2"/>
                </a:solidFill>
              </a:ln>
            </c:spPr>
          </c:dPt>
          <c:dPt>
            <c:idx val="5"/>
            <c:invertIfNegative val="0"/>
            <c:bubble3D val="0"/>
            <c:spPr>
              <a:pattFill prst="wdDnDiag">
                <a:fgClr>
                  <a:schemeClr val="accent3"/>
                </a:fgClr>
                <a:bgClr>
                  <a:schemeClr val="bg1"/>
                </a:bgClr>
              </a:pattFill>
              <a:ln w="12700">
                <a:solidFill>
                  <a:schemeClr val="accent2"/>
                </a:solidFill>
              </a:ln>
            </c:spPr>
          </c:dPt>
          <c:dPt>
            <c:idx val="6"/>
            <c:invertIfNegative val="0"/>
            <c:bubble3D val="0"/>
            <c:spPr>
              <a:pattFill prst="wdDnDiag">
                <a:fgClr>
                  <a:schemeClr val="accent3"/>
                </a:fgClr>
                <a:bgClr>
                  <a:schemeClr val="bg1"/>
                </a:bgClr>
              </a:pattFill>
              <a:ln w="12700">
                <a:solidFill>
                  <a:schemeClr val="accent2"/>
                </a:solidFill>
              </a:ln>
            </c:spPr>
          </c:dPt>
          <c:dPt>
            <c:idx val="7"/>
            <c:invertIfNegative val="0"/>
            <c:bubble3D val="0"/>
            <c:spPr>
              <a:pattFill prst="wdDnDiag">
                <a:fgClr>
                  <a:schemeClr val="accent3"/>
                </a:fgClr>
                <a:bgClr>
                  <a:schemeClr val="bg1"/>
                </a:bgClr>
              </a:pattFill>
              <a:ln w="12700">
                <a:solidFill>
                  <a:schemeClr val="accent2"/>
                </a:solidFill>
              </a:ln>
            </c:spPr>
          </c:dPt>
          <c:dLbls>
            <c:dLbl>
              <c:idx val="0"/>
              <c:layout>
                <c:manualLayout>
                  <c:x val="-2.21891371983844E-2"/>
                  <c:y val="2.8445408180826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1996</c:v>
                </c:pt>
                <c:pt idx="1">
                  <c:v>2001</c:v>
                </c:pt>
                <c:pt idx="2">
                  <c:v>2006</c:v>
                </c:pt>
                <c:pt idx="3">
                  <c:v>2011</c:v>
                </c:pt>
                <c:pt idx="4">
                  <c:v>2016</c:v>
                </c:pt>
                <c:pt idx="5">
                  <c:v>2021</c:v>
                </c:pt>
                <c:pt idx="6">
                  <c:v>2026</c:v>
                </c:pt>
                <c:pt idx="7">
                  <c:v>2031</c:v>
                </c:pt>
              </c:strCache>
            </c:strRef>
          </c:cat>
          <c:val>
            <c:numRef>
              <c:f>Sheet1!$B$2:$I$2</c:f>
              <c:numCache>
                <c:formatCode>0.0</c:formatCode>
                <c:ptCount val="8"/>
                <c:pt idx="0">
                  <c:v>0</c:v>
                </c:pt>
                <c:pt idx="1">
                  <c:v>2.9850746268656709</c:v>
                </c:pt>
                <c:pt idx="2">
                  <c:v>4.4776119402985071</c:v>
                </c:pt>
                <c:pt idx="3">
                  <c:v>16.417910447761191</c:v>
                </c:pt>
                <c:pt idx="4">
                  <c:v>40.298507462686523</c:v>
                </c:pt>
                <c:pt idx="5">
                  <c:v>61.194029850746183</c:v>
                </c:pt>
                <c:pt idx="6">
                  <c:v>76.119402985074629</c:v>
                </c:pt>
                <c:pt idx="7">
                  <c:v>91.044776119402854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124824192"/>
        <c:axId val="124834176"/>
      </c:barChart>
      <c:catAx>
        <c:axId val="124824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4834176"/>
        <c:crosses val="autoZero"/>
        <c:auto val="1"/>
        <c:lblAlgn val="ctr"/>
        <c:lblOffset val="100"/>
        <c:noMultiLvlLbl val="0"/>
      </c:catAx>
      <c:valAx>
        <c:axId val="12483417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26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NZ" dirty="0" smtClean="0"/>
                  <a:t>Percentage</a:t>
                </a:r>
                <a:endParaRPr lang="en-NZ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2482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lang="en-NZ" sz="22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r>
              <a:rPr lang="en-NZ" sz="1600" b="0" dirty="0" smtClean="0"/>
              <a:t>Māori</a:t>
            </a:r>
          </a:p>
        </c:rich>
      </c:tx>
      <c:layout>
        <c:manualLayout>
          <c:xMode val="edge"/>
          <c:yMode val="edge"/>
          <c:x val="0.487337665839715"/>
          <c:y val="2.998613953288339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256410256410301"/>
          <c:y val="0.17674418604651199"/>
          <c:w val="0.73589743589743595"/>
          <c:h val="0.655813953488376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 w="1270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85-89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-6.8822307920498371</c:v>
                </c:pt>
                <c:pt idx="1">
                  <c:v>-5.413823791159893</c:v>
                </c:pt>
                <c:pt idx="2">
                  <c:v>-5.2210026698309084</c:v>
                </c:pt>
                <c:pt idx="3">
                  <c:v>-5.146840700088994</c:v>
                </c:pt>
                <c:pt idx="4">
                  <c:v>-4.464550578463359</c:v>
                </c:pt>
                <c:pt idx="5">
                  <c:v>-3.1296351231088648</c:v>
                </c:pt>
                <c:pt idx="6">
                  <c:v>-2.8478196380895882</c:v>
                </c:pt>
                <c:pt idx="7">
                  <c:v>-2.8626520320379711</c:v>
                </c:pt>
                <c:pt idx="8">
                  <c:v>-2.8181548501928209</c:v>
                </c:pt>
                <c:pt idx="9">
                  <c:v>-2.6846633046573718</c:v>
                </c:pt>
                <c:pt idx="10">
                  <c:v>-2.328685849896174</c:v>
                </c:pt>
                <c:pt idx="11">
                  <c:v>-1.76505487985761</c:v>
                </c:pt>
                <c:pt idx="12">
                  <c:v>-1.3497478493028781</c:v>
                </c:pt>
                <c:pt idx="13">
                  <c:v>-0.87511124295461296</c:v>
                </c:pt>
                <c:pt idx="14">
                  <c:v>-0.66745772767724698</c:v>
                </c:pt>
                <c:pt idx="15">
                  <c:v>-0.370809848709582</c:v>
                </c:pt>
                <c:pt idx="16">
                  <c:v>-0.17798872738059901</c:v>
                </c:pt>
                <c:pt idx="17">
                  <c:v>-5.9329575793533103E-2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Sheet1!$A$2:$A$19</c:f>
              <c:strCache>
                <c:ptCount val="18"/>
                <c:pt idx="0">
                  <c:v> 0-4 </c:v>
                </c:pt>
                <c:pt idx="1">
                  <c:v>  5-9</c:v>
                </c:pt>
                <c:pt idx="2">
                  <c:v>  10-14</c:v>
                </c:pt>
                <c:pt idx="3">
                  <c:v> 15-19 </c:v>
                </c:pt>
                <c:pt idx="4">
                  <c:v> 20-24 </c:v>
                </c:pt>
                <c:pt idx="5">
                  <c:v> 25-29 </c:v>
                </c:pt>
                <c:pt idx="6">
                  <c:v> 30-34 </c:v>
                </c:pt>
                <c:pt idx="7">
                  <c:v> 35-39 </c:v>
                </c:pt>
                <c:pt idx="8">
                  <c:v> 40-44 </c:v>
                </c:pt>
                <c:pt idx="9">
                  <c:v> 45-49 </c:v>
                </c:pt>
                <c:pt idx="10">
                  <c:v> 50-54 </c:v>
                </c:pt>
                <c:pt idx="11">
                  <c:v> 55-59 </c:v>
                </c:pt>
                <c:pt idx="12">
                  <c:v> 60-64 </c:v>
                </c:pt>
                <c:pt idx="13">
                  <c:v> 65-69 </c:v>
                </c:pt>
                <c:pt idx="14">
                  <c:v> 70-74 </c:v>
                </c:pt>
                <c:pt idx="15">
                  <c:v> 75-79 </c:v>
                </c:pt>
                <c:pt idx="16">
                  <c:v> 80-84 </c:v>
                </c:pt>
                <c:pt idx="17">
                  <c:v>85-89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6.5410857312370219</c:v>
                </c:pt>
                <c:pt idx="1">
                  <c:v>5.146840700088994</c:v>
                </c:pt>
                <c:pt idx="2">
                  <c:v>5.0133491545535502</c:v>
                </c:pt>
                <c:pt idx="3">
                  <c:v>4.8353604271729456</c:v>
                </c:pt>
                <c:pt idx="4">
                  <c:v>4.464550578463359</c:v>
                </c:pt>
                <c:pt idx="5">
                  <c:v>3.4262830020765351</c:v>
                </c:pt>
                <c:pt idx="6">
                  <c:v>3.2482942746959371</c:v>
                </c:pt>
                <c:pt idx="7">
                  <c:v>3.3076238504894699</c:v>
                </c:pt>
                <c:pt idx="8">
                  <c:v>3.2334618807475528</c:v>
                </c:pt>
                <c:pt idx="9">
                  <c:v>3.04064075941857</c:v>
                </c:pt>
                <c:pt idx="10">
                  <c:v>2.6253337288638399</c:v>
                </c:pt>
                <c:pt idx="11">
                  <c:v>1.943043607238208</c:v>
                </c:pt>
                <c:pt idx="12">
                  <c:v>1.4980717887867101</c:v>
                </c:pt>
                <c:pt idx="13">
                  <c:v>0.97893800059329605</c:v>
                </c:pt>
                <c:pt idx="14">
                  <c:v>0.75645209136754599</c:v>
                </c:pt>
                <c:pt idx="15">
                  <c:v>0.45980421239988101</c:v>
                </c:pt>
                <c:pt idx="16">
                  <c:v>0.25215069712251598</c:v>
                </c:pt>
                <c:pt idx="17">
                  <c:v>0.103826757638683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94"/>
        <c:axId val="125015552"/>
        <c:axId val="125017088"/>
      </c:barChart>
      <c:catAx>
        <c:axId val="125015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NZ" sz="1200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25017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017088"/>
        <c:scaling>
          <c:orientation val="minMax"/>
          <c:max val="8"/>
          <c:min val="-8"/>
        </c:scaling>
        <c:delete val="0"/>
        <c:axPos val="b"/>
        <c:title>
          <c:tx>
            <c:rich>
              <a:bodyPr/>
              <a:lstStyle/>
              <a:p>
                <a:pPr>
                  <a:defRPr lang="en-NZ" sz="1200" b="1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NZ"/>
                  <a:t>percentage at each age</a:t>
                </a:r>
              </a:p>
            </c:rich>
          </c:tx>
          <c:layout>
            <c:manualLayout>
              <c:xMode val="edge"/>
              <c:yMode val="edge"/>
              <c:x val="0.31282051282051399"/>
              <c:y val="0.913953488372093"/>
            </c:manualLayout>
          </c:layout>
          <c:overlay val="0"/>
          <c:spPr>
            <a:noFill/>
            <a:ln w="25400">
              <a:noFill/>
            </a:ln>
          </c:spPr>
        </c:title>
        <c:numFmt formatCode="0.0;[Black]0.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NZ" sz="1200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25015552"/>
        <c:crosses val="autoZero"/>
        <c:crossBetween val="between"/>
        <c:majorUnit val="2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0.21475</cdr:x>
      <cdr:y>0.17775</cdr:y>
    </cdr:from>
    <cdr:to>
      <cdr:x>0.42375</cdr:x>
      <cdr:y>0.23875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7743" y="728020"/>
          <a:ext cx="776382" cy="2498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NZ" sz="1400" b="1" i="0" u="none" strike="noStrike" baseline="0" dirty="0">
              <a:solidFill>
                <a:schemeClr val="tx1"/>
              </a:solidFill>
              <a:latin typeface="Tahoma"/>
              <a:cs typeface="Tahoma"/>
            </a:rPr>
            <a:t>Male</a:t>
          </a:r>
        </a:p>
      </cdr:txBody>
    </cdr:sp>
  </cdr:relSizeAnchor>
  <cdr:relSizeAnchor xmlns:cdr="http://schemas.openxmlformats.org/drawingml/2006/chartDrawing">
    <cdr:from>
      <cdr:x>0.727</cdr:x>
      <cdr:y>0.17775</cdr:y>
    </cdr:from>
    <cdr:to>
      <cdr:x>0.9265</cdr:x>
      <cdr:y>0.23875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00623" y="728020"/>
          <a:ext cx="741093" cy="2498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32004" rIns="45720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NZ" sz="1400" b="1" i="0" u="none" strike="noStrike" baseline="0" dirty="0">
              <a:solidFill>
                <a:schemeClr val="tx1"/>
              </a:solidFill>
              <a:latin typeface="Tahoma"/>
              <a:cs typeface="Tahoma"/>
            </a:rPr>
            <a:t>Female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0.2125</cdr:x>
      <cdr:y>0.1765</cdr:y>
    </cdr:from>
    <cdr:to>
      <cdr:x>0.41575</cdr:x>
      <cdr:y>0.24925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9384" y="722900"/>
          <a:ext cx="755023" cy="2979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NZ" sz="1400" b="1" i="0" u="none" strike="noStrike" baseline="0" dirty="0">
              <a:solidFill>
                <a:schemeClr val="tx1"/>
              </a:solidFill>
              <a:latin typeface="Tahoma"/>
              <a:cs typeface="Tahoma"/>
            </a:rPr>
            <a:t>Male</a:t>
          </a:r>
        </a:p>
      </cdr:txBody>
    </cdr:sp>
  </cdr:relSizeAnchor>
  <cdr:relSizeAnchor xmlns:cdr="http://schemas.openxmlformats.org/drawingml/2006/chartDrawing">
    <cdr:from>
      <cdr:x>0.71175</cdr:x>
      <cdr:y>0.1765</cdr:y>
    </cdr:from>
    <cdr:to>
      <cdr:x>0.93825</cdr:x>
      <cdr:y>0.24925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43973" y="722900"/>
          <a:ext cx="841391" cy="2979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32004" rIns="45720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NZ" sz="1400" b="1" i="0" u="none" strike="noStrike" baseline="0" dirty="0">
              <a:solidFill>
                <a:schemeClr val="tx1"/>
              </a:solidFill>
              <a:latin typeface="Tahoma"/>
              <a:cs typeface="Tahoma"/>
            </a:rPr>
            <a:t>Female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0.21475</cdr:x>
      <cdr:y>0.17775</cdr:y>
    </cdr:from>
    <cdr:to>
      <cdr:x>0.42375</cdr:x>
      <cdr:y>0.23875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7743" y="728020"/>
          <a:ext cx="776382" cy="2498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NZ" sz="1400" b="1" i="0" u="none" strike="noStrike" baseline="0" dirty="0">
              <a:solidFill>
                <a:schemeClr val="tx1"/>
              </a:solidFill>
              <a:latin typeface="Tahoma"/>
              <a:cs typeface="Tahoma"/>
            </a:rPr>
            <a:t>Male</a:t>
          </a:r>
        </a:p>
      </cdr:txBody>
    </cdr:sp>
  </cdr:relSizeAnchor>
  <cdr:relSizeAnchor xmlns:cdr="http://schemas.openxmlformats.org/drawingml/2006/chartDrawing">
    <cdr:from>
      <cdr:x>0.727</cdr:x>
      <cdr:y>0.17775</cdr:y>
    </cdr:from>
    <cdr:to>
      <cdr:x>0.9265</cdr:x>
      <cdr:y>0.23875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00623" y="728020"/>
          <a:ext cx="741093" cy="2498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32004" rIns="45720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NZ" sz="1400" b="1" i="0" u="none" strike="noStrike" baseline="0" dirty="0">
              <a:solidFill>
                <a:schemeClr val="tx1"/>
              </a:solidFill>
              <a:latin typeface="Tahoma"/>
              <a:cs typeface="Tahoma"/>
            </a:rPr>
            <a:t>Female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0.55194</cdr:x>
      <cdr:y>0.0486</cdr:y>
    </cdr:from>
    <cdr:to>
      <cdr:x>0.55194</cdr:x>
      <cdr:y>0.92921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4536504" y="218573"/>
          <a:ext cx="0" cy="396042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0.21475</cdr:x>
      <cdr:y>0.17775</cdr:y>
    </cdr:from>
    <cdr:to>
      <cdr:x>0.42375</cdr:x>
      <cdr:y>0.23875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7743" y="728020"/>
          <a:ext cx="776382" cy="2498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NZ" sz="1400" b="1" i="0" u="none" strike="noStrike" baseline="0" dirty="0">
              <a:solidFill>
                <a:schemeClr val="tx1"/>
              </a:solidFill>
              <a:latin typeface="Tahoma"/>
              <a:cs typeface="Tahoma"/>
            </a:rPr>
            <a:t>Male</a:t>
          </a:r>
        </a:p>
      </cdr:txBody>
    </cdr:sp>
  </cdr:relSizeAnchor>
  <cdr:relSizeAnchor xmlns:cdr="http://schemas.openxmlformats.org/drawingml/2006/chartDrawing">
    <cdr:from>
      <cdr:x>0.727</cdr:x>
      <cdr:y>0.17775</cdr:y>
    </cdr:from>
    <cdr:to>
      <cdr:x>0.9265</cdr:x>
      <cdr:y>0.23875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00623" y="728020"/>
          <a:ext cx="741093" cy="2498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32004" rIns="45720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NZ" sz="1400" b="1" i="0" u="none" strike="noStrike" baseline="0" dirty="0">
              <a:solidFill>
                <a:schemeClr val="tx1"/>
              </a:solidFill>
              <a:latin typeface="Tahoma"/>
              <a:cs typeface="Tahoma"/>
            </a:rPr>
            <a:t>Female</a:t>
          </a:r>
        </a:p>
      </cdr:txBody>
    </cdr:sp>
  </cdr:relSizeAnchor>
  <cdr:relSizeAnchor xmlns:cdr="http://schemas.openxmlformats.org/drawingml/2006/chartDrawing">
    <cdr:from>
      <cdr:x>0.79612</cdr:x>
      <cdr:y>0.62903</cdr:y>
    </cdr:from>
    <cdr:to>
      <cdr:x>0.99029</cdr:x>
      <cdr:y>0.7258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52328" y="2808312"/>
          <a:ext cx="720060" cy="432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NZ" sz="1100" dirty="0" smtClean="0"/>
            <a:t>Median age 23.1</a:t>
          </a:r>
          <a:endParaRPr lang="en-NZ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0.2125</cdr:x>
      <cdr:y>0.1765</cdr:y>
    </cdr:from>
    <cdr:to>
      <cdr:x>0.41575</cdr:x>
      <cdr:y>0.24925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9384" y="722900"/>
          <a:ext cx="755023" cy="2979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NZ" sz="1400" b="1" i="0" u="none" strike="noStrike" baseline="0" dirty="0">
              <a:solidFill>
                <a:schemeClr val="tx1"/>
              </a:solidFill>
              <a:latin typeface="Tahoma"/>
              <a:cs typeface="Tahoma"/>
            </a:rPr>
            <a:t>Male</a:t>
          </a:r>
        </a:p>
      </cdr:txBody>
    </cdr:sp>
  </cdr:relSizeAnchor>
  <cdr:relSizeAnchor xmlns:cdr="http://schemas.openxmlformats.org/drawingml/2006/chartDrawing">
    <cdr:from>
      <cdr:x>0.71175</cdr:x>
      <cdr:y>0.1765</cdr:y>
    </cdr:from>
    <cdr:to>
      <cdr:x>0.93825</cdr:x>
      <cdr:y>0.24925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43973" y="722900"/>
          <a:ext cx="841391" cy="2979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32004" rIns="45720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NZ" sz="1400" b="1" i="0" u="none" strike="noStrike" baseline="0" dirty="0">
              <a:solidFill>
                <a:schemeClr val="tx1"/>
              </a:solidFill>
              <a:latin typeface="Tahoma"/>
              <a:cs typeface="Tahoma"/>
            </a:rPr>
            <a:t>Female</a:t>
          </a:r>
        </a:p>
      </cdr:txBody>
    </cdr:sp>
  </cdr:relSizeAnchor>
  <cdr:relSizeAnchor xmlns:cdr="http://schemas.openxmlformats.org/drawingml/2006/chartDrawing">
    <cdr:from>
      <cdr:x>0.74374</cdr:x>
      <cdr:y>0.5082</cdr:y>
    </cdr:from>
    <cdr:to>
      <cdr:x>0.93792</cdr:x>
      <cdr:y>0.60656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58073" y="2232248"/>
          <a:ext cx="720097" cy="432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NZ" sz="1100" dirty="0" smtClean="0"/>
            <a:t>Median age </a:t>
          </a:r>
          <a:r>
            <a:rPr lang="en-NZ" dirty="0" smtClean="0"/>
            <a:t>39.7</a:t>
          </a:r>
          <a:endParaRPr lang="en-NZ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0.21475</cdr:x>
      <cdr:y>0.17775</cdr:y>
    </cdr:from>
    <cdr:to>
      <cdr:x>0.42375</cdr:x>
      <cdr:y>0.23875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7743" y="728020"/>
          <a:ext cx="776382" cy="2498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NZ" sz="1400" b="1" i="0" u="none" strike="noStrike" baseline="0" dirty="0">
              <a:solidFill>
                <a:schemeClr val="tx1"/>
              </a:solidFill>
              <a:latin typeface="Tahoma"/>
              <a:cs typeface="Tahoma"/>
            </a:rPr>
            <a:t>Male</a:t>
          </a:r>
        </a:p>
      </cdr:txBody>
    </cdr:sp>
  </cdr:relSizeAnchor>
  <cdr:relSizeAnchor xmlns:cdr="http://schemas.openxmlformats.org/drawingml/2006/chartDrawing">
    <cdr:from>
      <cdr:x>0.727</cdr:x>
      <cdr:y>0.17775</cdr:y>
    </cdr:from>
    <cdr:to>
      <cdr:x>0.9265</cdr:x>
      <cdr:y>0.23875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00623" y="728020"/>
          <a:ext cx="741093" cy="2498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32004" rIns="45720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NZ" sz="1400" b="1" i="0" u="none" strike="noStrike" baseline="0" dirty="0">
              <a:solidFill>
                <a:schemeClr val="tx1"/>
              </a:solidFill>
              <a:latin typeface="Tahoma"/>
              <a:cs typeface="Tahoma"/>
            </a:rPr>
            <a:t>Female</a:t>
          </a:r>
        </a:p>
      </cdr:txBody>
    </cdr:sp>
  </cdr:relSizeAnchor>
  <cdr:relSizeAnchor xmlns:cdr="http://schemas.openxmlformats.org/drawingml/2006/chartDrawing">
    <cdr:from>
      <cdr:x>0.79612</cdr:x>
      <cdr:y>0.62903</cdr:y>
    </cdr:from>
    <cdr:to>
      <cdr:x>0.99029</cdr:x>
      <cdr:y>0.7258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52328" y="2808312"/>
          <a:ext cx="720060" cy="432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NZ" sz="1100" dirty="0" smtClean="0"/>
            <a:t>Median age 21.7</a:t>
          </a:r>
          <a:endParaRPr lang="en-NZ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0.2125</cdr:x>
      <cdr:y>0.1765</cdr:y>
    </cdr:from>
    <cdr:to>
      <cdr:x>0.41575</cdr:x>
      <cdr:y>0.24925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9384" y="722900"/>
          <a:ext cx="755023" cy="2979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NZ" sz="1400" b="1" i="0" u="none" strike="noStrike" baseline="0" dirty="0">
              <a:solidFill>
                <a:schemeClr val="tx1"/>
              </a:solidFill>
              <a:latin typeface="Tahoma"/>
              <a:cs typeface="Tahoma"/>
            </a:rPr>
            <a:t>Male</a:t>
          </a:r>
        </a:p>
      </cdr:txBody>
    </cdr:sp>
  </cdr:relSizeAnchor>
  <cdr:relSizeAnchor xmlns:cdr="http://schemas.openxmlformats.org/drawingml/2006/chartDrawing">
    <cdr:from>
      <cdr:x>0.71175</cdr:x>
      <cdr:y>0.1765</cdr:y>
    </cdr:from>
    <cdr:to>
      <cdr:x>0.93825</cdr:x>
      <cdr:y>0.24925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43973" y="722900"/>
          <a:ext cx="841391" cy="2979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32004" rIns="45720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NZ" sz="1400" b="1" i="0" u="none" strike="noStrike" baseline="0" dirty="0">
              <a:solidFill>
                <a:schemeClr val="tx1"/>
              </a:solidFill>
              <a:latin typeface="Tahoma"/>
              <a:cs typeface="Tahoma"/>
            </a:rPr>
            <a:t>Female</a:t>
          </a:r>
        </a:p>
      </cdr:txBody>
    </cdr:sp>
  </cdr:relSizeAnchor>
  <cdr:relSizeAnchor xmlns:cdr="http://schemas.openxmlformats.org/drawingml/2006/chartDrawing">
    <cdr:from>
      <cdr:x>0.80582</cdr:x>
      <cdr:y>0.536</cdr:y>
    </cdr:from>
    <cdr:to>
      <cdr:x>1</cdr:x>
      <cdr:y>0.63436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88302" y="2412268"/>
          <a:ext cx="720098" cy="442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NZ" sz="1100" dirty="0" smtClean="0"/>
            <a:t>Median age </a:t>
          </a:r>
          <a:r>
            <a:rPr lang="en-NZ" dirty="0" smtClean="0"/>
            <a:t>29.8</a:t>
          </a:r>
          <a:endParaRPr lang="en-NZ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0.34425</cdr:x>
      <cdr:y>0.2631</cdr:y>
    </cdr:from>
    <cdr:to>
      <cdr:x>0.49179</cdr:x>
      <cdr:y>0.36839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8" y="1079698"/>
          <a:ext cx="64807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75%</a:t>
          </a:r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62944" tIns="31472" rIns="62944" bIns="31472" rtlCol="0"/>
          <a:lstStyle>
            <a:lvl1pPr algn="l">
              <a:defRPr sz="800"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014" y="0"/>
            <a:ext cx="4300307" cy="340265"/>
          </a:xfrm>
          <a:prstGeom prst="rect">
            <a:avLst/>
          </a:prstGeom>
        </p:spPr>
        <p:txBody>
          <a:bodyPr vert="horz" lIns="62944" tIns="31472" rIns="62944" bIns="31472" rtlCol="0"/>
          <a:lstStyle>
            <a:lvl1pPr algn="r">
              <a:defRPr sz="800"/>
            </a:lvl1pPr>
          </a:lstStyle>
          <a:p>
            <a:pPr>
              <a:defRPr/>
            </a:pPr>
            <a:fld id="{AE6406DF-44E4-4820-B907-2298FDF1CAF9}" type="datetimeFigureOut">
              <a:rPr lang="en-NZ"/>
              <a:pPr>
                <a:defRPr/>
              </a:pPr>
              <a:t>26/06/2013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62944" tIns="31472" rIns="62944" bIns="31472" rtlCol="0" anchor="b"/>
          <a:lstStyle>
            <a:lvl1pPr algn="l">
              <a:defRPr sz="800"/>
            </a:lvl1pPr>
          </a:lstStyle>
          <a:p>
            <a:pPr>
              <a:defRPr/>
            </a:pPr>
            <a:r>
              <a:rPr lang="en-NZ" dirty="0" smtClean="0"/>
              <a:t>Professor Natalie Jackson, University of Waikato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014" y="6456324"/>
            <a:ext cx="4300307" cy="340264"/>
          </a:xfrm>
          <a:prstGeom prst="rect">
            <a:avLst/>
          </a:prstGeom>
        </p:spPr>
        <p:txBody>
          <a:bodyPr vert="horz" lIns="62944" tIns="31472" rIns="62944" bIns="31472" rtlCol="0" anchor="b"/>
          <a:lstStyle>
            <a:lvl1pPr algn="r">
              <a:defRPr sz="800"/>
            </a:lvl1pPr>
          </a:lstStyle>
          <a:p>
            <a:pPr>
              <a:defRPr/>
            </a:pPr>
            <a:fld id="{ED28CB7A-DF85-4225-A144-E474B50F45E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9936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62944" tIns="31472" rIns="62944" bIns="31472" rtlCol="0"/>
          <a:lstStyle>
            <a:lvl1pPr algn="l">
              <a:defRPr sz="8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014" y="0"/>
            <a:ext cx="4300307" cy="340265"/>
          </a:xfrm>
          <a:prstGeom prst="rect">
            <a:avLst/>
          </a:prstGeom>
        </p:spPr>
        <p:txBody>
          <a:bodyPr vert="horz" lIns="62944" tIns="31472" rIns="62944" bIns="31472" rtlCol="0"/>
          <a:lstStyle>
            <a:lvl1pPr algn="r">
              <a:defRPr sz="800"/>
            </a:lvl1pPr>
          </a:lstStyle>
          <a:p>
            <a:pPr>
              <a:defRPr/>
            </a:pPr>
            <a:fld id="{248CB65D-68BA-4717-A5F7-37E9611874FE}" type="datetimeFigureOut">
              <a:rPr lang="en-NZ"/>
              <a:pPr>
                <a:defRPr/>
              </a:pPr>
              <a:t>26/06/2013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44" tIns="31472" rIns="62944" bIns="31472" rtlCol="0" anchor="ctr"/>
          <a:lstStyle/>
          <a:p>
            <a:pPr lvl="0"/>
            <a:endParaRPr lang="en-N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201" y="3228705"/>
            <a:ext cx="7942238" cy="3059117"/>
          </a:xfrm>
          <a:prstGeom prst="rect">
            <a:avLst/>
          </a:prstGeom>
        </p:spPr>
        <p:txBody>
          <a:bodyPr vert="horz" lIns="62944" tIns="31472" rIns="62944" bIns="3147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62944" tIns="31472" rIns="62944" bIns="31472" rtlCol="0" anchor="b"/>
          <a:lstStyle>
            <a:lvl1pPr algn="l">
              <a:defRPr sz="8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014" y="6456324"/>
            <a:ext cx="4300307" cy="340264"/>
          </a:xfrm>
          <a:prstGeom prst="rect">
            <a:avLst/>
          </a:prstGeom>
        </p:spPr>
        <p:txBody>
          <a:bodyPr vert="horz" lIns="62944" tIns="31472" rIns="62944" bIns="31472" rtlCol="0" anchor="b"/>
          <a:lstStyle>
            <a:lvl1pPr algn="r">
              <a:defRPr sz="800"/>
            </a:lvl1pPr>
          </a:lstStyle>
          <a:p>
            <a:pPr>
              <a:defRPr/>
            </a:pPr>
            <a:fld id="{F05E2E1F-4B29-4B8A-A3A4-86E51C6FB19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461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5E2E1F-4B29-4B8A-A3A4-86E51C6FB199}" type="slidenum">
              <a:rPr lang="en-NZ" smtClean="0"/>
              <a:pPr>
                <a:defRPr/>
              </a:pPr>
              <a:t>1</a:t>
            </a:fld>
            <a:endParaRPr lang="en-N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z="1800" dirty="0"/>
          </a:p>
          <a:p>
            <a:pPr>
              <a:spcBef>
                <a:spcPct val="0"/>
              </a:spcBef>
            </a:pPr>
            <a:endParaRPr lang="en-NZ" sz="1800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11CE7A-7EF7-4AA1-AAC8-1912B58CF711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5E2E1F-4B29-4B8A-A3A4-86E51C6FB199}" type="slidenum">
              <a:rPr lang="en-NZ" smtClean="0"/>
              <a:pPr>
                <a:defRPr/>
              </a:pPr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9881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5E2E1F-4B29-4B8A-A3A4-86E51C6FB199}" type="slidenum">
              <a:rPr lang="en-NZ" smtClean="0"/>
              <a:pPr>
                <a:defRPr/>
              </a:pPr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4151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979326-BB16-475D-ACFB-E32640397984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NZ" sz="1700" dirty="0"/>
          </a:p>
        </p:txBody>
      </p:sp>
      <p:sp>
        <p:nvSpPr>
          <p:cNvPr id="34820" name="Header Placeholder 3"/>
          <p:cNvSpPr txBox="1">
            <a:spLocks noGrp="1"/>
          </p:cNvSpPr>
          <p:nvPr/>
        </p:nvSpPr>
        <p:spPr bwMode="auto">
          <a:xfrm>
            <a:off x="2" y="1"/>
            <a:ext cx="4259829" cy="34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01" tIns="46301" rIns="92601" bIns="46301"/>
          <a:lstStyle/>
          <a:p>
            <a:endParaRPr lang="en-AU" sz="2400" dirty="0"/>
          </a:p>
        </p:txBody>
      </p:sp>
      <p:sp>
        <p:nvSpPr>
          <p:cNvPr id="34821" name="Slide Number Placeholder 5"/>
          <p:cNvSpPr txBox="1">
            <a:spLocks noGrp="1"/>
          </p:cNvSpPr>
          <p:nvPr/>
        </p:nvSpPr>
        <p:spPr bwMode="auto">
          <a:xfrm>
            <a:off x="5643932" y="6452297"/>
            <a:ext cx="4259829" cy="34537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601" tIns="46301" rIns="92601" bIns="46301" anchor="b"/>
          <a:lstStyle/>
          <a:p>
            <a:pPr algn="r" eaLnBrk="0" hangingPunct="0"/>
            <a:fld id="{EED3373B-D209-4FF8-A38D-EAD5549A997D}" type="slidenum">
              <a:rPr lang="en-US"/>
              <a:pPr algn="r" eaLnBrk="0" hangingPunct="0"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5E2E1F-4B29-4B8A-A3A4-86E51C6FB199}" type="slidenum">
              <a:rPr lang="en-NZ" smtClean="0"/>
              <a:pPr>
                <a:defRPr/>
              </a:pPr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3453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Sociology of Population Change: Lecture 24</a:t>
            </a:r>
          </a:p>
        </p:txBody>
      </p:sp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Associate Professor Natalie Jackson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7AD0EC-1860-40E0-B0E6-D435A4F479D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AU" sz="14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4302625" cy="34026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Professor Natalie Jackson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Natalie.jackson@waikato.ac.nz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76B3C-65AD-4282-B39F-996E235D1D3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4302625" cy="34026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Professor Natalie Jackson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Natalie.jackson@waikato.ac.nz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76B3C-65AD-4282-B39F-996E235D1D3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5E2E1F-4B29-4B8A-A3A4-86E51C6FB199}" type="slidenum">
              <a:rPr lang="en-NZ" smtClean="0"/>
              <a:pPr>
                <a:defRPr/>
              </a:pPr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3453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5E2E1F-4B29-4B8A-A3A4-86E51C6FB199}" type="slidenum">
              <a:rPr lang="en-NZ" smtClean="0"/>
              <a:pPr>
                <a:defRPr/>
              </a:pPr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3453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Professor Natalie Jackson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Natalie.jackson@waikato.ac.nz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76B3C-65AD-4282-B39F-996E235D1D3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5E2E1F-4B29-4B8A-A3A4-86E51C6FB199}" type="slidenum">
              <a:rPr lang="en-NZ" smtClean="0"/>
              <a:pPr>
                <a:defRPr/>
              </a:pPr>
              <a:t>30</a:t>
            </a:fld>
            <a:endParaRPr lang="en-N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NZ" sz="1400" dirty="0"/>
          </a:p>
          <a:p>
            <a:endParaRPr lang="en-US" sz="13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5E2E1F-4B29-4B8A-A3A4-86E51C6FB199}" type="slidenum">
              <a:rPr lang="en-NZ" smtClean="0"/>
              <a:pPr>
                <a:defRPr/>
              </a:pPr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3453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Sociology of Population Change: Lecture 24</a:t>
            </a:r>
          </a:p>
        </p:txBody>
      </p:sp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Associate Professor Natalie Jackson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7AD0EC-1860-40E0-B0E6-D435A4F479D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AU" sz="14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Professor Natalie Jackson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Natalie.jackson@waikato.ac.nz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76B3C-65AD-4282-B39F-996E235D1D3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5E2E1F-4B29-4B8A-A3A4-86E51C6FB199}" type="slidenum">
              <a:rPr lang="en-NZ" smtClean="0"/>
              <a:pPr>
                <a:defRPr/>
              </a:pPr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1800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73CB5E-2535-4CDF-905E-139A37237F77}" type="slidenum">
              <a:rPr lang="en-US"/>
              <a:pPr/>
              <a:t>12</a:t>
            </a:fld>
            <a:endParaRPr lang="en-US"/>
          </a:p>
        </p:txBody>
      </p:sp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z="1600" dirty="0" smtClean="0"/>
          </a:p>
        </p:txBody>
      </p:sp>
      <p:sp>
        <p:nvSpPr>
          <p:cNvPr id="27652" name="Header Placeholder 3"/>
          <p:cNvSpPr txBox="1">
            <a:spLocks noGrp="1"/>
          </p:cNvSpPr>
          <p:nvPr/>
        </p:nvSpPr>
        <p:spPr bwMode="auto">
          <a:xfrm>
            <a:off x="1" y="0"/>
            <a:ext cx="4260570" cy="3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09" tIns="46305" rIns="92609" bIns="46305"/>
          <a:lstStyle/>
          <a:p>
            <a:endParaRPr lang="en-AU" sz="2400" dirty="0"/>
          </a:p>
        </p:txBody>
      </p:sp>
      <p:sp>
        <p:nvSpPr>
          <p:cNvPr id="27653" name="Slide Number Placeholder 5"/>
          <p:cNvSpPr txBox="1">
            <a:spLocks noGrp="1"/>
          </p:cNvSpPr>
          <p:nvPr/>
        </p:nvSpPr>
        <p:spPr bwMode="auto">
          <a:xfrm>
            <a:off x="5642877" y="6452345"/>
            <a:ext cx="4260568" cy="345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609" tIns="46305" rIns="92609" bIns="46305" anchor="b"/>
          <a:lstStyle/>
          <a:p>
            <a:pPr algn="r" eaLnBrk="0" hangingPunct="0"/>
            <a:fld id="{9ACA9A5F-8120-4762-B2C0-ABFAF87A6185}" type="slidenum">
              <a:rPr lang="en-US"/>
              <a:pPr algn="r" eaLnBrk="0" hangingPunct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73CB5E-2535-4CDF-905E-139A37237F77}" type="slidenum">
              <a:rPr lang="en-US"/>
              <a:pPr/>
              <a:t>13</a:t>
            </a:fld>
            <a:endParaRPr lang="en-US"/>
          </a:p>
        </p:txBody>
      </p:sp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z="1600" dirty="0" smtClean="0"/>
          </a:p>
        </p:txBody>
      </p:sp>
      <p:sp>
        <p:nvSpPr>
          <p:cNvPr id="27652" name="Header Placeholder 3"/>
          <p:cNvSpPr txBox="1">
            <a:spLocks noGrp="1"/>
          </p:cNvSpPr>
          <p:nvPr/>
        </p:nvSpPr>
        <p:spPr bwMode="auto">
          <a:xfrm>
            <a:off x="2" y="2"/>
            <a:ext cx="4260570" cy="3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09" tIns="46305" rIns="92609" bIns="46305"/>
          <a:lstStyle/>
          <a:p>
            <a:endParaRPr lang="en-AU" sz="2400" dirty="0"/>
          </a:p>
        </p:txBody>
      </p:sp>
      <p:sp>
        <p:nvSpPr>
          <p:cNvPr id="27653" name="Slide Number Placeholder 5"/>
          <p:cNvSpPr txBox="1">
            <a:spLocks noGrp="1"/>
          </p:cNvSpPr>
          <p:nvPr/>
        </p:nvSpPr>
        <p:spPr bwMode="auto">
          <a:xfrm>
            <a:off x="5642877" y="6452345"/>
            <a:ext cx="4260568" cy="345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609" tIns="46305" rIns="92609" bIns="46305" anchor="b"/>
          <a:lstStyle/>
          <a:p>
            <a:pPr algn="r" eaLnBrk="0" hangingPunct="0"/>
            <a:fld id="{9ACA9A5F-8120-4762-B2C0-ABFAF87A6185}" type="slidenum">
              <a:rPr lang="en-US"/>
              <a:pPr algn="r" eaLnBrk="0" hangingPunct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584" y="3789040"/>
            <a:ext cx="3200400" cy="576064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0" y="1773238"/>
            <a:ext cx="4392613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17563" y="4436939"/>
            <a:ext cx="3609975" cy="792162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mi-NZ" sz="2400" dirty="0" smtClean="0"/>
              <a:t>Position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27088" y="5300663"/>
            <a:ext cx="2449512" cy="792162"/>
          </a:xfrm>
        </p:spPr>
        <p:txBody>
          <a:bodyPr anchor="b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/>
              <a:t>Date</a:t>
            </a:r>
            <a:endParaRPr lang="en-NZ" sz="240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19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10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10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019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56FE9-FD50-4DA4-8136-E702AABBB36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081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 bwMode="auto">
          <a:xfrm>
            <a:off x="735013" y="718568"/>
            <a:ext cx="8229600" cy="134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Long title master slide</a:t>
            </a:r>
            <a:br>
              <a:rPr lang="en-US" b="1" dirty="0" smtClean="0"/>
            </a:br>
            <a:r>
              <a:rPr lang="en-US" b="1" dirty="0" smtClean="0"/>
              <a:t>for titles spanning two lines</a:t>
            </a:r>
            <a:endParaRPr lang="en-NZ" b="1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4572000" y="2204864"/>
            <a:ext cx="4392613" cy="3672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584" y="3789040"/>
            <a:ext cx="3200400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17563" y="4436939"/>
            <a:ext cx="3609975" cy="7921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mi-NZ" sz="2400" dirty="0" smtClean="0"/>
              <a:t>Position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27088" y="5300663"/>
            <a:ext cx="2449512" cy="792162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/>
              <a:t>Date</a:t>
            </a:r>
            <a:endParaRPr lang="en-NZ" sz="2400" dirty="0" smtClean="0"/>
          </a:p>
        </p:txBody>
      </p:sp>
    </p:spTree>
    <p:extLst>
      <p:ext uri="{BB962C8B-B14F-4D97-AF65-F5344CB8AC3E}">
        <p14:creationId xmlns:p14="http://schemas.microsoft.com/office/powerpoint/2010/main" val="3629849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888" y="83671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for titles spanning two lines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04864"/>
            <a:ext cx="7931224" cy="39212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6022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3671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for titles spanning two lines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06531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35409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3520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for titles spanning two lines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63194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18104-DC7E-4113-ADEF-F330A6B39F3E}" type="datetimeFigureOut">
              <a:rPr lang="en-NZ" smtClean="0"/>
              <a:pPr/>
              <a:t>26/06/2013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B3579B-E0B4-4B68-9AB8-5D6730CE417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2455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764704"/>
            <a:ext cx="3106688" cy="53614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264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249289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72816"/>
            <a:ext cx="5111750" cy="43533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6" y="1772816"/>
            <a:ext cx="2709937" cy="43533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5013" y="790575"/>
            <a:ext cx="8229600" cy="766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28799"/>
            <a:ext cx="5486400" cy="30987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4"/>
          <p:cNvSpPr txBox="1">
            <a:spLocks/>
          </p:cNvSpPr>
          <p:nvPr userDrawn="1"/>
        </p:nvSpPr>
        <p:spPr bwMode="auto">
          <a:xfrm>
            <a:off x="735013" y="790575"/>
            <a:ext cx="82296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56376" y="0"/>
            <a:ext cx="936801" cy="93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-107950" y="917575"/>
            <a:ext cx="9359900" cy="503238"/>
          </a:xfrm>
          <a:prstGeom prst="rect">
            <a:avLst/>
          </a:prstGeom>
          <a:solidFill>
            <a:srgbClr val="33CC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pic>
        <p:nvPicPr>
          <p:cNvPr id="1027" name="Picture 2" descr="C:\Documents and Settings\libbyc\Design\Brand Elements\Crests\RESEARCH INSTITUTES\UoW NIDEA Logo cmyk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4813" y="115888"/>
            <a:ext cx="28686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8" descr="\\Rhema\public relations and marketing\Design\Crest\For_Word\Word_Logos\Waik_Word_RGB_H.jpg"/>
          <p:cNvPicPr>
            <a:picLocks noChangeAspect="1" noChangeArrowheads="1"/>
          </p:cNvPicPr>
          <p:nvPr/>
        </p:nvPicPr>
        <p:blipFill>
          <a:blip r:embed="rId14" cstate="print"/>
          <a:srcRect t="9138" b="9138"/>
          <a:stretch>
            <a:fillRect/>
          </a:stretch>
        </p:blipFill>
        <p:spPr bwMode="auto">
          <a:xfrm>
            <a:off x="7121214" y="6199188"/>
            <a:ext cx="19685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5013" y="1844675"/>
            <a:ext cx="8229600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 smtClean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735013" y="790575"/>
            <a:ext cx="82296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16585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404813" y="6535140"/>
            <a:ext cx="78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5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©NIDEA </a:t>
            </a:r>
            <a:endParaRPr lang="en-NZ" sz="105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211960" y="6515111"/>
            <a:ext cx="2013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42C4F7-7D57-4DF0-BB47-ECB8DEC6CB46}" type="slidenum">
              <a:rPr lang="en-NZ" sz="1200" smtClean="0"/>
              <a:pPr/>
              <a:t>‹#›</a:t>
            </a:fld>
            <a:endParaRPr lang="en-NZ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84" r:id="rId10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376" y="0"/>
            <a:ext cx="936801" cy="93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-107950" y="917575"/>
            <a:ext cx="9359900" cy="999258"/>
          </a:xfrm>
          <a:prstGeom prst="rect">
            <a:avLst/>
          </a:prstGeom>
          <a:solidFill>
            <a:srgbClr val="33CC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pic>
        <p:nvPicPr>
          <p:cNvPr id="8" name="Picture 2" descr="C:\Documents and Settings\libbyc\Design\Brand Elements\Crests\RESEARCH INSTITUTES\UoW NIDEA Logo cmyk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4813" y="115888"/>
            <a:ext cx="28686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\\Rhema\public relations and marketing\Design\Crest\For_Word\Word_Logos\Waik_Word_RGB_H.jpg"/>
          <p:cNvPicPr>
            <a:picLocks noChangeAspect="1" noChangeArrowheads="1"/>
          </p:cNvPicPr>
          <p:nvPr userDrawn="1"/>
        </p:nvPicPr>
        <p:blipFill>
          <a:blip r:embed="rId9" cstate="print"/>
          <a:srcRect t="9138" b="9138"/>
          <a:stretch>
            <a:fillRect/>
          </a:stretch>
        </p:blipFill>
        <p:spPr bwMode="auto">
          <a:xfrm>
            <a:off x="7121214" y="6199188"/>
            <a:ext cx="19685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735013" y="718568"/>
            <a:ext cx="8229600" cy="134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page</a:t>
            </a:r>
            <a:br>
              <a:rPr lang="en-US" dirty="0" smtClean="0"/>
            </a:br>
            <a:r>
              <a:rPr lang="en-US" dirty="0" smtClean="0"/>
              <a:t>for titles spanning two lines</a:t>
            </a:r>
            <a:endParaRPr lang="en-NZ" dirty="0" smtClean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16585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404813" y="6535140"/>
            <a:ext cx="78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5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©NIDEA </a:t>
            </a:r>
            <a:endParaRPr lang="en-NZ" sz="105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211960" y="6525744"/>
            <a:ext cx="2013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42C4F7-7D57-4DF0-BB47-ECB8DEC6CB46}" type="slidenum">
              <a:rPr lang="en-NZ" sz="1200" smtClean="0"/>
              <a:pPr/>
              <a:t>‹#›</a:t>
            </a:fld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10328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7" r:id="rId4"/>
    <p:sldLayoutId id="2147483668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5057" r="-4767"/>
          <a:stretch/>
        </p:blipFill>
        <p:spPr bwMode="auto">
          <a:xfrm>
            <a:off x="36000" y="404664"/>
            <a:ext cx="6209928" cy="620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libbyc\Design\Brand Elements\Crests\RESEARCH INSTITUTES\UoW NIDEA Logo cmyk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813" y="115888"/>
            <a:ext cx="2366987" cy="53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\\Rhema\public relations and marketing\Design\Crest\For_Word\Word_Logos\Waik_Word_RGB_H.jpg"/>
          <p:cNvPicPr>
            <a:picLocks noChangeAspect="1" noChangeArrowheads="1"/>
          </p:cNvPicPr>
          <p:nvPr userDrawn="1"/>
        </p:nvPicPr>
        <p:blipFill>
          <a:blip r:embed="rId5" cstate="print"/>
          <a:srcRect t="9138" b="9138"/>
          <a:stretch>
            <a:fillRect/>
          </a:stretch>
        </p:blipFill>
        <p:spPr bwMode="auto">
          <a:xfrm>
            <a:off x="7121214" y="6199188"/>
            <a:ext cx="19685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404813" y="6535140"/>
            <a:ext cx="78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5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©NIDEA </a:t>
            </a:r>
            <a:endParaRPr lang="en-NZ" sz="105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211960" y="6515111"/>
            <a:ext cx="2013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42C4F7-7D57-4DF0-BB47-ECB8DEC6CB46}" type="slidenum">
              <a:rPr lang="en-NZ" sz="1200" smtClean="0"/>
              <a:pPr/>
              <a:t>‹#›</a:t>
            </a:fld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202181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natalie.jackson@waikato.ac.nz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waikato.ac.nz/nide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5536" y="2492896"/>
            <a:ext cx="3200400" cy="576064"/>
          </a:xfrm>
        </p:spPr>
        <p:txBody>
          <a:bodyPr/>
          <a:lstStyle/>
          <a:p>
            <a:r>
              <a:rPr lang="en-NZ" sz="2000" dirty="0" smtClean="0"/>
              <a:t>Natalie Jackson</a:t>
            </a:r>
            <a:endParaRPr lang="en-NZ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980729"/>
            <a:ext cx="8928992" cy="576064"/>
          </a:xfrm>
        </p:spPr>
        <p:txBody>
          <a:bodyPr/>
          <a:lstStyle/>
          <a:p>
            <a:r>
              <a:rPr lang="en-NZ" sz="2400" b="1" dirty="0" smtClean="0"/>
              <a:t>What is on a [New Zealand] demographer’s mind?</a:t>
            </a:r>
            <a:endParaRPr lang="en-NZ" sz="2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7544" y="3140968"/>
            <a:ext cx="3754437" cy="1440160"/>
          </a:xfrm>
        </p:spPr>
        <p:txBody>
          <a:bodyPr/>
          <a:lstStyle/>
          <a:p>
            <a:r>
              <a:rPr lang="en-NZ" sz="1600" dirty="0" smtClean="0"/>
              <a:t>Professor of Demography, Director, National Institute of Demographic and Economic Analysis  (NIDEA)</a:t>
            </a:r>
            <a:endParaRPr lang="en-NZ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4907" y="4509120"/>
            <a:ext cx="3384965" cy="1655713"/>
          </a:xfrm>
        </p:spPr>
        <p:txBody>
          <a:bodyPr/>
          <a:lstStyle/>
          <a:p>
            <a:r>
              <a:rPr lang="en-NZ" sz="1600" dirty="0" smtClean="0"/>
              <a:t>Presentation to Demography/Actuarial Science Workshop , Victoria University of Wellington, 26</a:t>
            </a:r>
            <a:r>
              <a:rPr lang="en-NZ" sz="1600" baseline="30000" dirty="0" smtClean="0"/>
              <a:t>th</a:t>
            </a:r>
            <a:r>
              <a:rPr lang="en-NZ" sz="1600" dirty="0" smtClean="0"/>
              <a:t> June 2013</a:t>
            </a:r>
            <a:endParaRPr lang="en-NZ" sz="1600" dirty="0"/>
          </a:p>
        </p:txBody>
      </p:sp>
      <p:sp>
        <p:nvSpPr>
          <p:cNvPr id="9" name="Rectangle 8"/>
          <p:cNvSpPr/>
          <p:nvPr/>
        </p:nvSpPr>
        <p:spPr>
          <a:xfrm>
            <a:off x="4644008" y="2503162"/>
            <a:ext cx="4104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NZ" sz="2400" b="1" dirty="0" smtClean="0"/>
              <a:t>Global demographers –</a:t>
            </a:r>
          </a:p>
          <a:p>
            <a:pPr algn="r"/>
            <a:endParaRPr lang="en-NZ" sz="2400" b="1" dirty="0"/>
          </a:p>
          <a:p>
            <a:pPr algn="r"/>
            <a:r>
              <a:rPr lang="en-NZ" sz="2400" b="1" dirty="0" smtClean="0"/>
              <a:t>Population Ageing</a:t>
            </a:r>
          </a:p>
          <a:p>
            <a:pPr algn="r"/>
            <a:endParaRPr lang="en-NZ" sz="2400" b="1" dirty="0" smtClean="0"/>
          </a:p>
          <a:p>
            <a:pPr algn="r"/>
            <a:r>
              <a:rPr lang="en-NZ" sz="2400" b="1" dirty="0"/>
              <a:t>E</a:t>
            </a:r>
            <a:r>
              <a:rPr lang="en-NZ" sz="2400" b="1" dirty="0" smtClean="0"/>
              <a:t>mpirical research</a:t>
            </a:r>
          </a:p>
          <a:p>
            <a:pPr algn="r"/>
            <a:endParaRPr lang="en-NZ" sz="2400" b="1" dirty="0"/>
          </a:p>
          <a:p>
            <a:pPr algn="r"/>
            <a:r>
              <a:rPr lang="en-NZ" sz="2400" b="1" dirty="0"/>
              <a:t>Population Policy ±</a:t>
            </a:r>
          </a:p>
        </p:txBody>
      </p:sp>
      <p:pic>
        <p:nvPicPr>
          <p:cNvPr id="7" name="Content Placeholder 6" descr="NIDEA Globe.JPG"/>
          <p:cNvPicPr>
            <a:picLocks noGrp="1" noChangeAspect="1"/>
          </p:cNvPicPr>
          <p:nvPr>
            <p:ph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4451360" y="1609741"/>
            <a:ext cx="4297104" cy="4464497"/>
          </a:xfrm>
        </p:spPr>
      </p:pic>
    </p:spTree>
    <p:extLst>
      <p:ext uri="{BB962C8B-B14F-4D97-AF65-F5344CB8AC3E}">
        <p14:creationId xmlns:p14="http://schemas.microsoft.com/office/powerpoint/2010/main" val="31012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</a:t>
            </a:r>
            <a:r>
              <a:rPr lang="en-NZ" dirty="0" smtClean="0"/>
              <a:t>he end of growth is on the horizon</a:t>
            </a:r>
            <a:endParaRPr lang="en-NZ" dirty="0"/>
          </a:p>
        </p:txBody>
      </p:sp>
      <p:pic>
        <p:nvPicPr>
          <p:cNvPr id="3" name="Picture 2" descr="Ehrlich Pop Bomb cov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347">
            <a:off x="1544002" y="1988840"/>
            <a:ext cx="2451934" cy="3617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Lutz et al end-cover450h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6257">
            <a:off x="5095115" y="1939671"/>
            <a:ext cx="2512581" cy="3660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74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478430"/>
              </p:ext>
            </p:extLst>
          </p:nvPr>
        </p:nvGraphicFramePr>
        <p:xfrm>
          <a:off x="735013" y="1844675"/>
          <a:ext cx="8229600" cy="4065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90575"/>
            <a:ext cx="8964613" cy="766763"/>
          </a:xfrm>
        </p:spPr>
        <p:txBody>
          <a:bodyPr/>
          <a:lstStyle/>
          <a:p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/>
              <a:t>A</a:t>
            </a:r>
            <a:r>
              <a:rPr lang="en-AU" sz="2400" dirty="0" smtClean="0"/>
              <a:t>geing-driven </a:t>
            </a:r>
            <a:r>
              <a:rPr lang="en-AU" sz="2400" dirty="0"/>
              <a:t>growth is not the same as youth-driven growth</a:t>
            </a:r>
            <a:br>
              <a:rPr lang="en-AU" sz="2400" dirty="0"/>
            </a:br>
            <a:endParaRPr lang="en-NZ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237312"/>
            <a:ext cx="6984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i="1" dirty="0"/>
              <a:t>Source: Statistics NZ 2012 Projected population of New Zealand by age and sex, 2011(base)-2061</a:t>
            </a:r>
            <a:endParaRPr lang="en-AU" sz="1200" i="1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3601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108520" y="790575"/>
            <a:ext cx="9073133" cy="766763"/>
          </a:xfrm>
        </p:spPr>
        <p:txBody>
          <a:bodyPr lIns="92075" tIns="46038" rIns="92075" bIns="46038"/>
          <a:lstStyle/>
          <a:p>
            <a:r>
              <a:rPr lang="en-AU" sz="2800" b="1" dirty="0" smtClean="0"/>
              <a:t>Ageing-driven growth is </a:t>
            </a:r>
            <a:r>
              <a:rPr lang="en-AU" sz="2800" b="1" i="1" dirty="0" smtClean="0"/>
              <a:t>finite</a:t>
            </a:r>
            <a:endParaRPr lang="en-US" sz="2800" b="1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58398" name="Group 3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77328272"/>
              </p:ext>
            </p:extLst>
          </p:nvPr>
        </p:nvGraphicFramePr>
        <p:xfrm>
          <a:off x="643269" y="1551951"/>
          <a:ext cx="7772400" cy="4346408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{08FB837D-C827-4EFA-A057-4D05807E0F7C}</a:tableStyleId>
              </a:tblPr>
              <a:tblGrid>
                <a:gridCol w="2590800"/>
                <a:gridCol w="2590800"/>
                <a:gridCol w="2590800"/>
              </a:tblGrid>
              <a:tr h="1466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N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MDCs (58)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Medium Series </a:t>
                      </a:r>
                      <a:endParaRPr kumimoji="0" lang="en-AU" sz="2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65+ Years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All other age groups combined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</a:tr>
              <a:tr h="1440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2011-2021</a:t>
                      </a:r>
                      <a:endParaRPr kumimoji="0" lang="en-US" sz="2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(2.9%)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25%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-1.3%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1440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2011-2031</a:t>
                      </a:r>
                      <a:endParaRPr kumimoji="0" lang="en-US" sz="2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(4.6%)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(+98 million)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-3.9%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(-41million)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6628" name="Footer Placeholder 5"/>
          <p:cNvSpPr txBox="1">
            <a:spLocks noGrp="1"/>
          </p:cNvSpPr>
          <p:nvPr/>
        </p:nvSpPr>
        <p:spPr bwMode="auto">
          <a:xfrm>
            <a:off x="179512" y="6237312"/>
            <a:ext cx="7056784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NZ" sz="1400" i="1" dirty="0"/>
              <a:t>US Census Bureau International Database: More </a:t>
            </a:r>
            <a:r>
              <a:rPr lang="en-NZ" sz="1400" i="1" dirty="0" smtClean="0"/>
              <a:t>Developed </a:t>
            </a:r>
            <a:r>
              <a:rPr lang="en-NZ" sz="1400" i="1" dirty="0"/>
              <a:t>Countries by age and sex</a:t>
            </a:r>
          </a:p>
        </p:txBody>
      </p:sp>
    </p:spTree>
    <p:extLst>
      <p:ext uri="{BB962C8B-B14F-4D97-AF65-F5344CB8AC3E}">
        <p14:creationId xmlns:p14="http://schemas.microsoft.com/office/powerpoint/2010/main" val="25644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6712"/>
            <a:ext cx="9144000" cy="766763"/>
          </a:xfrm>
        </p:spPr>
        <p:txBody>
          <a:bodyPr lIns="92075" tIns="46038" rIns="92075" bIns="46038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Ageing-driven growth – most of New Zealand</a:t>
            </a:r>
            <a:endParaRPr lang="en-US" sz="2800" b="1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58398" name="Group 3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54309719"/>
              </p:ext>
            </p:extLst>
          </p:nvPr>
        </p:nvGraphicFramePr>
        <p:xfrm>
          <a:off x="685800" y="1700807"/>
          <a:ext cx="7772400" cy="4346408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{08FB837D-C827-4EFA-A057-4D05807E0F7C}</a:tableStyleId>
              </a:tblPr>
              <a:tblGrid>
                <a:gridCol w="2590800"/>
                <a:gridCol w="2590800"/>
                <a:gridCol w="2590800"/>
              </a:tblGrid>
              <a:tr h="1466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Total NZ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Medium Case</a:t>
                      </a:r>
                      <a:endParaRPr kumimoji="0" lang="en-AU" sz="2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65+ Years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All other age groups combined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</a:tr>
              <a:tr h="1440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2011-2021</a:t>
                      </a:r>
                      <a:endParaRPr kumimoji="0" lang="en-US" sz="2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(8.9%)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40.3%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4.1%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1440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2011-2031 (17.9%)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88.5%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7.1%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6628" name="Footer Placeholder 5"/>
          <p:cNvSpPr txBox="1">
            <a:spLocks noGrp="1"/>
          </p:cNvSpPr>
          <p:nvPr/>
        </p:nvSpPr>
        <p:spPr bwMode="auto">
          <a:xfrm>
            <a:off x="179512" y="6237312"/>
            <a:ext cx="7200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NZ" sz="1200" i="1" dirty="0"/>
              <a:t>Source: Statistics NZ 2012 Projected population of New Zealand by age and sex, 2011(base)-2061</a:t>
            </a:r>
            <a:endParaRPr lang="en-AU" sz="1200" i="1" dirty="0"/>
          </a:p>
        </p:txBody>
      </p:sp>
      <p:sp>
        <p:nvSpPr>
          <p:cNvPr id="2" name="Rectangle 1"/>
          <p:cNvSpPr/>
          <p:nvPr/>
        </p:nvSpPr>
        <p:spPr>
          <a:xfrm>
            <a:off x="3347864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dirty="0" smtClean="0"/>
              <a:t>2/3 of New Zealand’s </a:t>
            </a:r>
            <a:r>
              <a:rPr lang="en-NZ" dirty="0"/>
              <a:t>growth 2011-2031 expected to be at 65+ years</a:t>
            </a:r>
          </a:p>
        </p:txBody>
      </p:sp>
    </p:spTree>
    <p:extLst>
      <p:ext uri="{BB962C8B-B14F-4D97-AF65-F5344CB8AC3E}">
        <p14:creationId xmlns:p14="http://schemas.microsoft.com/office/powerpoint/2010/main" val="20208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0" y="790575"/>
            <a:ext cx="8964613" cy="766763"/>
          </a:xfrm>
        </p:spPr>
        <p:txBody>
          <a:bodyPr/>
          <a:lstStyle/>
          <a:p>
            <a:r>
              <a:rPr lang="en-NZ" sz="2400" b="1" dirty="0" smtClean="0"/>
              <a:t>New Zealand will have more elderly than children within 13 years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124387"/>
              </p:ext>
            </p:extLst>
          </p:nvPr>
        </p:nvGraphicFramePr>
        <p:xfrm>
          <a:off x="685800" y="1752600"/>
          <a:ext cx="7772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8916" name="Straight Connector 6"/>
          <p:cNvCxnSpPr>
            <a:cxnSpLocks noChangeShapeType="1"/>
          </p:cNvCxnSpPr>
          <p:nvPr/>
        </p:nvCxnSpPr>
        <p:spPr bwMode="auto">
          <a:xfrm rot="5400000" flipH="1" flipV="1">
            <a:off x="2709323" y="3556092"/>
            <a:ext cx="3168650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38917" name="TextBox 7"/>
          <p:cNvSpPr txBox="1">
            <a:spLocks noChangeArrowheads="1"/>
          </p:cNvSpPr>
          <p:nvPr/>
        </p:nvSpPr>
        <p:spPr bwMode="auto">
          <a:xfrm>
            <a:off x="4786705" y="1932707"/>
            <a:ext cx="2232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dirty="0"/>
              <a:t>Projected</a:t>
            </a:r>
          </a:p>
        </p:txBody>
      </p:sp>
      <p:sp>
        <p:nvSpPr>
          <p:cNvPr id="38919" name="Footer Placeholder 9"/>
          <p:cNvSpPr>
            <a:spLocks noGrp="1"/>
          </p:cNvSpPr>
          <p:nvPr>
            <p:ph type="ftr" sz="quarter" idx="4294967295"/>
          </p:nvPr>
        </p:nvSpPr>
        <p:spPr bwMode="auto">
          <a:xfrm>
            <a:off x="179388" y="6093296"/>
            <a:ext cx="7200924" cy="60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 sz="1200" i="1" dirty="0"/>
              <a:t>Statistics New Zealand </a:t>
            </a:r>
            <a:r>
              <a:rPr lang="en-NZ" sz="1200" i="1" dirty="0"/>
              <a:t>Subnational Population Projections by Age and Sex, 2006(base)-2031 (2012 </a:t>
            </a:r>
            <a:r>
              <a:rPr lang="en-NZ" sz="1200" b="1" i="1" dirty="0">
                <a:solidFill>
                  <a:srgbClr val="FF0000"/>
                </a:solidFill>
              </a:rPr>
              <a:t>Update</a:t>
            </a:r>
            <a:r>
              <a:rPr lang="en-NZ" sz="1200" i="1" dirty="0"/>
              <a:t>)</a:t>
            </a:r>
            <a:endParaRPr lang="en-AU" sz="1200" i="1" dirty="0"/>
          </a:p>
          <a:p>
            <a:endParaRPr lang="en-NZ" sz="1200" dirty="0"/>
          </a:p>
        </p:txBody>
      </p:sp>
      <p:sp>
        <p:nvSpPr>
          <p:cNvPr id="10" name="Cloud 9"/>
          <p:cNvSpPr/>
          <p:nvPr/>
        </p:nvSpPr>
        <p:spPr>
          <a:xfrm>
            <a:off x="4499992" y="27534"/>
            <a:ext cx="3384375" cy="908720"/>
          </a:xfrm>
          <a:prstGeom prst="cloud">
            <a:avLst/>
          </a:prstGeom>
          <a:solidFill>
            <a:srgbClr val="F0F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>
                <a:solidFill>
                  <a:schemeClr val="tx1"/>
                </a:solidFill>
              </a:rPr>
              <a:t>Already crossed over in 10 (15%) TAs</a:t>
            </a:r>
            <a:endParaRPr lang="en-N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5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992105"/>
              </p:ext>
            </p:extLst>
          </p:nvPr>
        </p:nvGraphicFramePr>
        <p:xfrm>
          <a:off x="735013" y="1628800"/>
          <a:ext cx="8229600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790575"/>
            <a:ext cx="8497069" cy="766763"/>
          </a:xfrm>
        </p:spPr>
        <p:txBody>
          <a:bodyPr/>
          <a:lstStyle/>
          <a:p>
            <a:r>
              <a:rPr lang="en-NZ" sz="2400" dirty="0" smtClean="0"/>
              <a:t>Ageing - and the speed of ageing - differs across the country </a:t>
            </a:r>
            <a:endParaRPr lang="en-NZ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65582" y="6193149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*4 RCs Already have fewer labour market ‘entrants’ than ‘exits’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356268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556792"/>
            <a:ext cx="2736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NZ" dirty="0" smtClean="0"/>
              <a:t>Nationally 66% of growth will be at 65+ years (23% past 15 years)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dirty="0" smtClean="0"/>
              <a:t>84% (56) TA’s will have </a:t>
            </a:r>
            <a:r>
              <a:rPr lang="en-NZ" u="sng" dirty="0" smtClean="0"/>
              <a:t>more than </a:t>
            </a:r>
            <a:r>
              <a:rPr lang="en-NZ" dirty="0" smtClean="0"/>
              <a:t>100 per cent of ‘growth’ at 65+ years; all are projected to experience overall decline at 0-64 years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NZ" dirty="0" smtClean="0"/>
              <a:t>1996-2011 32 TAs (48%)</a:t>
            </a:r>
          </a:p>
          <a:p>
            <a:endParaRPr lang="en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2656"/>
            <a:ext cx="4041002" cy="5710501"/>
          </a:xfrm>
        </p:spPr>
      </p:pic>
      <p:sp>
        <p:nvSpPr>
          <p:cNvPr id="3" name="TextBox 2"/>
          <p:cNvSpPr txBox="1"/>
          <p:nvPr/>
        </p:nvSpPr>
        <p:spPr>
          <a:xfrm>
            <a:off x="323528" y="98072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/>
              <a:t>Next 20 years:</a:t>
            </a:r>
            <a:endParaRPr lang="en-NZ" sz="2800" b="1" dirty="0"/>
          </a:p>
        </p:txBody>
      </p:sp>
    </p:spTree>
    <p:extLst>
      <p:ext uri="{BB962C8B-B14F-4D97-AF65-F5344CB8AC3E}">
        <p14:creationId xmlns:p14="http://schemas.microsoft.com/office/powerpoint/2010/main" val="11192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6631"/>
            <a:ext cx="4320480" cy="6105443"/>
          </a:xfrm>
        </p:spPr>
      </p:pic>
      <p:sp>
        <p:nvSpPr>
          <p:cNvPr id="2" name="TextBox 1"/>
          <p:cNvSpPr txBox="1"/>
          <p:nvPr/>
        </p:nvSpPr>
        <p:spPr>
          <a:xfrm>
            <a:off x="323528" y="1556792"/>
            <a:ext cx="2736304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It matters a lot..</a:t>
            </a:r>
          </a:p>
          <a:p>
            <a:r>
              <a:rPr lang="en-NZ" dirty="0" smtClean="0"/>
              <a:t>36% of New Zealand’s TA’s already in absolute decline</a:t>
            </a:r>
          </a:p>
          <a:p>
            <a:endParaRPr lang="en-NZ" dirty="0"/>
          </a:p>
          <a:p>
            <a:r>
              <a:rPr lang="en-NZ" dirty="0" smtClean="0"/>
              <a:t>How can we assist in modelling this?</a:t>
            </a:r>
          </a:p>
          <a:p>
            <a:endParaRPr lang="en-NZ" dirty="0"/>
          </a:p>
          <a:p>
            <a:r>
              <a:rPr lang="en-NZ" dirty="0" smtClean="0"/>
              <a:t>When will the sum of regional trends tip the national trend towards unavoidable ZPG?</a:t>
            </a:r>
          </a:p>
          <a:p>
            <a:endParaRPr lang="en-NZ" dirty="0"/>
          </a:p>
          <a:p>
            <a:r>
              <a:rPr lang="en-NZ" dirty="0" smtClean="0"/>
              <a:t>Key indiator/thresholds approach</a:t>
            </a:r>
          </a:p>
          <a:p>
            <a:endParaRPr lang="en-NZ" dirty="0"/>
          </a:p>
          <a:p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98072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/>
              <a:t>Does it matter</a:t>
            </a:r>
            <a:r>
              <a:rPr lang="en-NZ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35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48464" y="5805264"/>
            <a:ext cx="395536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F926F0F-C222-46FF-9F5F-2C0FB3294C80}" type="slidenum">
              <a:rPr lang="en-AU" smtClean="0"/>
              <a:pPr>
                <a:defRPr/>
              </a:pPr>
              <a:t>18</a:t>
            </a:fld>
            <a:endParaRPr lang="en-AU" dirty="0" smtClean="0"/>
          </a:p>
        </p:txBody>
      </p:sp>
      <p:sp>
        <p:nvSpPr>
          <p:cNvPr id="337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790575"/>
            <a:ext cx="8229600" cy="766763"/>
          </a:xfrm>
          <a:noFill/>
        </p:spPr>
        <p:txBody>
          <a:bodyPr lIns="92075" tIns="46038" rIns="92075" bIns="46038" anchor="ctr"/>
          <a:lstStyle/>
          <a:p>
            <a:r>
              <a:rPr lang="en-AU" sz="3600" b="1" dirty="0" smtClean="0"/>
              <a:t>Key Ageing Indicators (New Zealand)</a:t>
            </a:r>
            <a:endParaRPr lang="en-US" sz="3600" b="1" dirty="0" smtClean="0"/>
          </a:p>
        </p:txBody>
      </p:sp>
      <p:graphicFrame>
        <p:nvGraphicFramePr>
          <p:cNvPr id="58398" name="Group 3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16327379"/>
              </p:ext>
            </p:extLst>
          </p:nvPr>
        </p:nvGraphicFramePr>
        <p:xfrm>
          <a:off x="214282" y="1571612"/>
          <a:ext cx="8606189" cy="450899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{08FB837D-C827-4EFA-A057-4D05807E0F7C}</a:tableStyleId>
              </a:tblPr>
              <a:tblGrid>
                <a:gridCol w="3442475"/>
                <a:gridCol w="1721238"/>
                <a:gridCol w="1721238"/>
                <a:gridCol w="1721238"/>
              </a:tblGrid>
              <a:tr h="77726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67 TA’s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1996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4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3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2031</a:t>
                      </a:r>
                    </a:p>
                  </a:txBody>
                  <a:tcPr horzOverflow="overflow">
                    <a:noFill/>
                  </a:tcPr>
                </a:tc>
              </a:tr>
              <a:tr h="44512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/ Percentage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611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65+ years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11.5%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13.3%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21.3%</a:t>
                      </a:r>
                    </a:p>
                  </a:txBody>
                  <a:tcPr horzOverflow="overflow">
                    <a:noFill/>
                  </a:tcPr>
                </a:tc>
              </a:tr>
              <a:tr h="611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More elderly than children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(16%)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 (91%)</a:t>
                      </a:r>
                    </a:p>
                  </a:txBody>
                  <a:tcPr horzOverflow="overflow">
                    <a:noFill/>
                  </a:tcPr>
                </a:tc>
              </a:tr>
              <a:tr h="469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Fewer LM entrants than exits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(7%)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 (36%) 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 (70%)*</a:t>
                      </a:r>
                    </a:p>
                  </a:txBody>
                  <a:tcPr horzOverflow="overflow">
                    <a:noFill/>
                  </a:tcPr>
                </a:tc>
              </a:tr>
              <a:tr h="469119">
                <a:tc>
                  <a:txBody>
                    <a:bodyPr/>
                    <a:lstStyle/>
                    <a:p>
                      <a:r>
                        <a:rPr lang="en-NZ" dirty="0" smtClean="0"/>
                        <a:t>Reproductive Age Pop (25-44yrs) &lt;20% of total population</a:t>
                      </a:r>
                      <a:endParaRPr lang="en-NZ" dirty="0"/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 smtClean="0"/>
                        <a:t>0</a:t>
                      </a:r>
                      <a:endParaRPr lang="en-NZ" sz="2000" b="1" dirty="0"/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 smtClean="0"/>
                        <a:t>7 (10%)</a:t>
                      </a:r>
                      <a:endParaRPr lang="en-NZ" sz="2000" b="1" dirty="0"/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b="1" dirty="0" smtClean="0"/>
                        <a:t>11 (16%)</a:t>
                      </a:r>
                      <a:endParaRPr lang="en-NZ" sz="2000" b="1" dirty="0"/>
                    </a:p>
                  </a:txBody>
                  <a:tcPr horzOverflow="overflow">
                    <a:noFill/>
                  </a:tcPr>
                </a:tc>
              </a:tr>
              <a:tr h="407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Natural Decline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(1.5%)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(25%)</a:t>
                      </a:r>
                    </a:p>
                  </a:txBody>
                  <a:tcPr horzOverflow="overflow">
                    <a:noFill/>
                  </a:tcPr>
                </a:tc>
              </a:tr>
              <a:tr h="469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???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33814" name="Footer Placeholder 5"/>
          <p:cNvSpPr txBox="1">
            <a:spLocks noGrp="1"/>
          </p:cNvSpPr>
          <p:nvPr/>
        </p:nvSpPr>
        <p:spPr bwMode="auto">
          <a:xfrm>
            <a:off x="107504" y="6165304"/>
            <a:ext cx="6858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AU" sz="1200" i="1" dirty="0" smtClean="0"/>
              <a:t>Statistics New Zealand, Estimated Usual Resident Population; National Population Projections 2012 Update Medium Variant (50</a:t>
            </a:r>
            <a:r>
              <a:rPr lang="en-AU" sz="1200" i="1" baseline="30000" dirty="0" smtClean="0"/>
              <a:t>th</a:t>
            </a:r>
            <a:r>
              <a:rPr lang="en-AU" sz="1200" i="1" dirty="0" smtClean="0"/>
              <a:t> percentile)</a:t>
            </a:r>
            <a:endParaRPr lang="en-AU" sz="1200" i="1" dirty="0"/>
          </a:p>
        </p:txBody>
      </p:sp>
    </p:spTree>
    <p:extLst>
      <p:ext uri="{BB962C8B-B14F-4D97-AF65-F5344CB8AC3E}">
        <p14:creationId xmlns:p14="http://schemas.microsoft.com/office/powerpoint/2010/main" val="222537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892480" cy="766763"/>
          </a:xfrm>
        </p:spPr>
        <p:txBody>
          <a:bodyPr/>
          <a:lstStyle/>
          <a:p>
            <a:r>
              <a:rPr lang="en-NZ" sz="2400" b="1" dirty="0"/>
              <a:t>P</a:t>
            </a:r>
            <a:r>
              <a:rPr lang="en-NZ" sz="2400" b="1" dirty="0" smtClean="0"/>
              <a:t>ercentage TAs with fewer labour market entrants than exits</a:t>
            </a:r>
            <a:endParaRPr lang="en-NZ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31840" y="1732402"/>
            <a:ext cx="4162459" cy="639762"/>
          </a:xfrm>
        </p:spPr>
        <p:txBody>
          <a:bodyPr/>
          <a:lstStyle/>
          <a:p>
            <a:r>
              <a:rPr lang="en-NZ" dirty="0" smtClean="0"/>
              <a:t>Observed         Projected</a:t>
            </a:r>
            <a:endParaRPr lang="en-NZ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28834888"/>
              </p:ext>
            </p:extLst>
          </p:nvPr>
        </p:nvGraphicFramePr>
        <p:xfrm>
          <a:off x="467544" y="2142008"/>
          <a:ext cx="7848872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6180892"/>
            <a:ext cx="71287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i="1" dirty="0"/>
              <a:t>Source:  Statistics New Zealand, Subnational Population Projections: 2006(base)–2031 (October 2012 </a:t>
            </a:r>
            <a:r>
              <a:rPr lang="en-NZ" sz="1000" b="1" i="1" dirty="0">
                <a:solidFill>
                  <a:srgbClr val="FF0000"/>
                </a:solidFill>
              </a:rPr>
              <a:t>update</a:t>
            </a:r>
            <a:r>
              <a:rPr lang="en-NZ" sz="1000" i="1" dirty="0"/>
              <a:t>)</a:t>
            </a:r>
            <a:endParaRPr lang="en-NZ" sz="1000" dirty="0"/>
          </a:p>
          <a:p>
            <a:endParaRPr lang="en-NZ" sz="1000" i="1" dirty="0"/>
          </a:p>
          <a:p>
            <a:endParaRPr lang="en-NZ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788024" y="2348880"/>
            <a:ext cx="0" cy="33843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4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790575"/>
            <a:ext cx="8641085" cy="766763"/>
          </a:xfrm>
        </p:spPr>
        <p:txBody>
          <a:bodyPr/>
          <a:lstStyle/>
          <a:p>
            <a:r>
              <a:rPr lang="en-NZ" sz="2800" b="1" dirty="0" smtClean="0"/>
              <a:t>What</a:t>
            </a:r>
            <a:r>
              <a:rPr lang="en-NZ" sz="2800" b="1" i="1" dirty="0" smtClean="0"/>
              <a:t> </a:t>
            </a:r>
            <a:r>
              <a:rPr lang="en-NZ" sz="2800" b="1" i="1" dirty="0"/>
              <a:t>is </a:t>
            </a:r>
            <a:r>
              <a:rPr lang="en-NZ" sz="2800" b="1" dirty="0"/>
              <a:t>on a demographer’s mind? A worldwide </a:t>
            </a:r>
            <a:r>
              <a:rPr lang="en-NZ" sz="2800" b="1" dirty="0" smtClean="0"/>
              <a:t>survey</a:t>
            </a:r>
            <a:endParaRPr lang="en-NZ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632523"/>
            <a:ext cx="5349155" cy="4536653"/>
          </a:xfrm>
        </p:spPr>
        <p:txBody>
          <a:bodyPr/>
          <a:lstStyle/>
          <a:p>
            <a:r>
              <a:rPr lang="en-NZ" sz="2400" dirty="0" err="1" smtClean="0"/>
              <a:t>Hendrik</a:t>
            </a:r>
            <a:r>
              <a:rPr lang="en-NZ" sz="2400" dirty="0" smtClean="0"/>
              <a:t> P. van Dalen, </a:t>
            </a:r>
            <a:r>
              <a:rPr lang="en-NZ" sz="2400" dirty="0" err="1" smtClean="0"/>
              <a:t>Kene</a:t>
            </a:r>
            <a:r>
              <a:rPr lang="en-NZ" sz="2400" dirty="0" smtClean="0"/>
              <a:t> </a:t>
            </a:r>
            <a:r>
              <a:rPr lang="en-NZ" sz="2400" dirty="0" err="1" smtClean="0"/>
              <a:t>Henkens</a:t>
            </a:r>
            <a:r>
              <a:rPr lang="en-NZ" sz="2400" dirty="0" smtClean="0"/>
              <a:t> 2012, </a:t>
            </a:r>
            <a:r>
              <a:rPr lang="en-NZ" sz="2400" i="1" dirty="0" smtClean="0"/>
              <a:t>Demographic Research, </a:t>
            </a:r>
            <a:r>
              <a:rPr lang="en-NZ" sz="2400" dirty="0" smtClean="0"/>
              <a:t>26, 16, 363-408</a:t>
            </a:r>
          </a:p>
          <a:p>
            <a:pPr lvl="1"/>
            <a:r>
              <a:rPr lang="en-NZ" sz="2000" dirty="0" smtClean="0"/>
              <a:t>970 demographers around the globe</a:t>
            </a:r>
          </a:p>
          <a:p>
            <a:r>
              <a:rPr lang="en-NZ" sz="2000" b="1" dirty="0" smtClean="0"/>
              <a:t>Population ageing 		30%*</a:t>
            </a:r>
          </a:p>
          <a:p>
            <a:r>
              <a:rPr lang="en-NZ" sz="2000" b="1" dirty="0" smtClean="0"/>
              <a:t>Large scale migration flows	14%*</a:t>
            </a:r>
          </a:p>
          <a:p>
            <a:r>
              <a:rPr lang="en-NZ" sz="2000" b="1" dirty="0" smtClean="0"/>
              <a:t>HIV/AIDS			13%</a:t>
            </a:r>
          </a:p>
          <a:p>
            <a:r>
              <a:rPr lang="en-NZ" sz="2000" b="1" dirty="0" smtClean="0"/>
              <a:t>Above-replacement fertility	12%</a:t>
            </a:r>
          </a:p>
          <a:p>
            <a:r>
              <a:rPr lang="en-NZ" sz="2000" b="1" dirty="0" smtClean="0"/>
              <a:t>Urbanisation			12%*</a:t>
            </a:r>
          </a:p>
          <a:p>
            <a:r>
              <a:rPr lang="en-NZ" sz="2000" b="1" dirty="0" smtClean="0"/>
              <a:t>Infant mortality		10%</a:t>
            </a:r>
          </a:p>
          <a:p>
            <a:r>
              <a:rPr lang="en-NZ" sz="2000" b="1" dirty="0" smtClean="0"/>
              <a:t>Women’s reproductive rights	  7%</a:t>
            </a:r>
          </a:p>
          <a:p>
            <a:r>
              <a:rPr lang="en-NZ" sz="2000" b="1" dirty="0" smtClean="0"/>
              <a:t>Population decline		  2%*</a:t>
            </a:r>
          </a:p>
          <a:p>
            <a:endParaRPr lang="en-NZ" b="1" dirty="0"/>
          </a:p>
        </p:txBody>
      </p:sp>
      <p:pic>
        <p:nvPicPr>
          <p:cNvPr id="2" name="Picture 2" descr="C:\Users\nojackso\AppData\Local\Microsoft\Windows\Temporary Internet Files\Content.IE5\H6PNDTFA\MC9001963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88840"/>
            <a:ext cx="1585570" cy="191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7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892480" cy="766763"/>
          </a:xfrm>
        </p:spPr>
        <p:txBody>
          <a:bodyPr/>
          <a:lstStyle/>
          <a:p>
            <a:r>
              <a:rPr lang="en-NZ" sz="2400" dirty="0" smtClean="0"/>
              <a:t>More elderly than children</a:t>
            </a:r>
            <a:r>
              <a:rPr lang="en-NZ" sz="2400" dirty="0"/>
              <a:t> (% NZ Territorial Authority Areas</a:t>
            </a:r>
            <a:r>
              <a:rPr lang="en-NZ" sz="2400" dirty="0" smtClean="0"/>
              <a:t>)</a:t>
            </a:r>
            <a:endParaRPr lang="en-NZ" sz="24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84959661"/>
              </p:ext>
            </p:extLst>
          </p:nvPr>
        </p:nvGraphicFramePr>
        <p:xfrm>
          <a:off x="467544" y="1554243"/>
          <a:ext cx="8219256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6237312"/>
            <a:ext cx="7128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i="1" dirty="0"/>
              <a:t>Source:  Statistics New Zealand, Subnational Population Projections: 2006(base)–2031 (October 2012 </a:t>
            </a:r>
            <a:r>
              <a:rPr lang="en-NZ" sz="1000" b="1" i="1" dirty="0">
                <a:solidFill>
                  <a:srgbClr val="FF0000"/>
                </a:solidFill>
              </a:rPr>
              <a:t>update</a:t>
            </a:r>
            <a:r>
              <a:rPr lang="en-NZ" sz="1000" i="1" dirty="0"/>
              <a:t>)</a:t>
            </a:r>
            <a:endParaRPr lang="en-NZ" dirty="0"/>
          </a:p>
        </p:txBody>
      </p:sp>
      <p:sp>
        <p:nvSpPr>
          <p:cNvPr id="11" name="TextBox 10"/>
          <p:cNvSpPr txBox="1"/>
          <p:nvPr/>
        </p:nvSpPr>
        <p:spPr>
          <a:xfrm>
            <a:off x="5552540" y="1799071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Projected</a:t>
            </a:r>
            <a:endParaRPr lang="en-NZ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177281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Observed / ERP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872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27584" y="2852936"/>
            <a:ext cx="3888432" cy="1512168"/>
          </a:xfrm>
        </p:spPr>
        <p:txBody>
          <a:bodyPr/>
          <a:lstStyle/>
          <a:p>
            <a:r>
              <a:rPr lang="en-NZ" dirty="0" smtClean="0"/>
              <a:t>Measuring Ethnicity</a:t>
            </a:r>
          </a:p>
          <a:p>
            <a:r>
              <a:rPr lang="en-NZ" sz="1600" dirty="0" smtClean="0"/>
              <a:t>.. </a:t>
            </a:r>
            <a:r>
              <a:rPr lang="en-NZ" sz="2800" dirty="0" smtClean="0"/>
              <a:t>What does it mean for key indicators – the TFR? Projections? Can we do this better yet?</a:t>
            </a:r>
            <a:endParaRPr lang="en-NZ" sz="2800" dirty="0"/>
          </a:p>
        </p:txBody>
      </p:sp>
      <p:pic>
        <p:nvPicPr>
          <p:cNvPr id="1027" name="Picture 3" descr="C:\Users\nojackso\AppData\Local\Microsoft\Windows\Temporary Internet Files\Content.IE5\D2SBT74F\MC9000788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14550"/>
            <a:ext cx="29432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59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790575"/>
            <a:ext cx="8750331" cy="550193"/>
          </a:xfrm>
        </p:spPr>
        <p:txBody>
          <a:bodyPr/>
          <a:lstStyle/>
          <a:p>
            <a:pPr eaLnBrk="1" hangingPunct="1"/>
            <a:r>
              <a:rPr lang="en-AU" sz="2800" b="1" dirty="0" smtClean="0">
                <a:solidFill>
                  <a:schemeClr val="tx1"/>
                </a:solidFill>
              </a:rPr>
              <a:t>New Zealand pays much attention to the issue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229600" cy="43924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AU" sz="4400" dirty="0" smtClean="0"/>
              <a:t>Four census questions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4000" dirty="0" smtClean="0"/>
              <a:t>Ethnic Group - </a:t>
            </a:r>
            <a:r>
              <a:rPr lang="en-AU" sz="4000" i="1" dirty="0" smtClean="0"/>
              <a:t>affiliation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4000" dirty="0" smtClean="0"/>
              <a:t>Language – </a:t>
            </a:r>
            <a:r>
              <a:rPr lang="en-AU" sz="4000" i="1" dirty="0" smtClean="0"/>
              <a:t>conversant in Māori</a:t>
            </a:r>
            <a:endParaRPr lang="en-AU" sz="4000" i="1" dirty="0"/>
          </a:p>
          <a:p>
            <a:pPr lvl="1" eaLnBrk="1" hangingPunct="1">
              <a:lnSpc>
                <a:spcPct val="80000"/>
              </a:lnSpc>
            </a:pPr>
            <a:r>
              <a:rPr lang="en-AU" sz="4000" dirty="0" smtClean="0"/>
              <a:t>Descent – </a:t>
            </a:r>
            <a:r>
              <a:rPr lang="en-AU" sz="4000" i="1" dirty="0" smtClean="0"/>
              <a:t>‘blood’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4000" dirty="0" err="1" smtClean="0"/>
              <a:t>Iwi</a:t>
            </a:r>
            <a:r>
              <a:rPr lang="en-AU" sz="4000" dirty="0" smtClean="0"/>
              <a:t> – </a:t>
            </a:r>
            <a:r>
              <a:rPr lang="en-AU" sz="4000" i="1" dirty="0" smtClean="0"/>
              <a:t>identification</a:t>
            </a:r>
          </a:p>
          <a:p>
            <a:pPr lvl="2" eaLnBrk="1" hangingPunct="1">
              <a:lnSpc>
                <a:spcPct val="80000"/>
              </a:lnSpc>
            </a:pPr>
            <a:r>
              <a:rPr lang="en-AU" sz="3600" dirty="0" smtClean="0"/>
              <a:t>also Country of Birth</a:t>
            </a:r>
          </a:p>
        </p:txBody>
      </p:sp>
    </p:spTree>
    <p:extLst>
      <p:ext uri="{BB962C8B-B14F-4D97-AF65-F5344CB8AC3E}">
        <p14:creationId xmlns:p14="http://schemas.microsoft.com/office/powerpoint/2010/main" val="27521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64488" cy="766763"/>
          </a:xfrm>
          <a:noFill/>
        </p:spPr>
        <p:txBody>
          <a:bodyPr/>
          <a:lstStyle/>
          <a:p>
            <a:pPr algn="ctr"/>
            <a:r>
              <a:rPr lang="en-AU" dirty="0" smtClean="0"/>
              <a:t>Population by age, sex and ethnicity* (c.2011) -1</a:t>
            </a:r>
            <a:endParaRPr lang="en-US" dirty="0" smtClean="0"/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5666887"/>
              </p:ext>
            </p:extLst>
          </p:nvPr>
        </p:nvGraphicFramePr>
        <p:xfrm>
          <a:off x="683568" y="1556792"/>
          <a:ext cx="37084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2182587"/>
              </p:ext>
            </p:extLst>
          </p:nvPr>
        </p:nvGraphicFramePr>
        <p:xfrm>
          <a:off x="4644008" y="1520788"/>
          <a:ext cx="3708400" cy="45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616530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*Stats New Zealand Multiple Count</a:t>
            </a:r>
            <a:endParaRPr lang="en-NZ" dirty="0"/>
          </a:p>
        </p:txBody>
      </p:sp>
      <p:sp>
        <p:nvSpPr>
          <p:cNvPr id="3" name="Cloud Callout 2"/>
          <p:cNvSpPr/>
          <p:nvPr/>
        </p:nvSpPr>
        <p:spPr>
          <a:xfrm>
            <a:off x="4283968" y="0"/>
            <a:ext cx="3312368" cy="980728"/>
          </a:xfrm>
          <a:prstGeom prst="cloud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>
                <a:solidFill>
                  <a:schemeClr val="tx1"/>
                </a:solidFill>
              </a:rPr>
              <a:t>Highly disparate age structures</a:t>
            </a:r>
            <a:endParaRPr lang="en-N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64488" cy="766763"/>
          </a:xfrm>
          <a:noFill/>
        </p:spPr>
        <p:txBody>
          <a:bodyPr/>
          <a:lstStyle/>
          <a:p>
            <a:pPr algn="ctr"/>
            <a:r>
              <a:rPr lang="en-AU" dirty="0"/>
              <a:t>Population by age, sex and </a:t>
            </a:r>
            <a:r>
              <a:rPr lang="en-AU" dirty="0" smtClean="0"/>
              <a:t>ethnicity (</a:t>
            </a:r>
            <a:r>
              <a:rPr lang="en-AU" dirty="0"/>
              <a:t>c.2011</a:t>
            </a:r>
            <a:r>
              <a:rPr lang="en-AU" dirty="0" smtClean="0"/>
              <a:t>) -2</a:t>
            </a:r>
            <a:endParaRPr lang="en-US" dirty="0" smtClean="0"/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59818636"/>
              </p:ext>
            </p:extLst>
          </p:nvPr>
        </p:nvGraphicFramePr>
        <p:xfrm>
          <a:off x="683568" y="1556792"/>
          <a:ext cx="37084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3947650"/>
              </p:ext>
            </p:extLst>
          </p:nvPr>
        </p:nvGraphicFramePr>
        <p:xfrm>
          <a:off x="4644008" y="1520788"/>
          <a:ext cx="3708400" cy="45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616530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*Stats New Zealand Multiple Count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5345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820210"/>
              </p:ext>
            </p:extLst>
          </p:nvPr>
        </p:nvGraphicFramePr>
        <p:xfrm>
          <a:off x="683568" y="2564904"/>
          <a:ext cx="7581404" cy="3024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351"/>
                <a:gridCol w="1895351"/>
                <a:gridCol w="1895351"/>
                <a:gridCol w="1895351"/>
              </a:tblGrid>
              <a:tr h="718877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3200" dirty="0" smtClean="0"/>
                        <a:t>1996</a:t>
                      </a:r>
                      <a:endParaRPr lang="en-N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3200" dirty="0" smtClean="0"/>
                        <a:t>2001</a:t>
                      </a:r>
                      <a:endParaRPr lang="en-N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3200" dirty="0" smtClean="0"/>
                        <a:t>2006</a:t>
                      </a:r>
                      <a:endParaRPr lang="en-NZ" sz="3200" dirty="0"/>
                    </a:p>
                  </a:txBody>
                  <a:tcPr/>
                </a:tc>
              </a:tr>
              <a:tr h="768536">
                <a:tc>
                  <a:txBody>
                    <a:bodyPr/>
                    <a:lstStyle/>
                    <a:p>
                      <a:pPr algn="r" fontAlgn="b"/>
                      <a:r>
                        <a:rPr lang="en-NZ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without multiple count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20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3,732,000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20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3,880,500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20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4,184,500 </a:t>
                      </a:r>
                    </a:p>
                  </a:txBody>
                  <a:tcPr marL="9525" marR="9525" marT="9525" marB="0" anchor="b"/>
                </a:tc>
              </a:tr>
              <a:tr h="768536">
                <a:tc>
                  <a:txBody>
                    <a:bodyPr/>
                    <a:lstStyle/>
                    <a:p>
                      <a:pPr algn="r" fontAlgn="b"/>
                      <a:r>
                        <a:rPr lang="en-NZ" sz="2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Summed TOTAL NZ pop</a:t>
                      </a:r>
                      <a:endParaRPr lang="en-NZ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20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4,090,270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20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4,221,900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20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4,582,150 </a:t>
                      </a:r>
                    </a:p>
                  </a:txBody>
                  <a:tcPr marL="9525" marR="9525" marT="9525" marB="0" anchor="b"/>
                </a:tc>
              </a:tr>
              <a:tr h="768536">
                <a:tc>
                  <a:txBody>
                    <a:bodyPr/>
                    <a:lstStyle/>
                    <a:p>
                      <a:pPr algn="r" fontAlgn="b"/>
                      <a:r>
                        <a:rPr lang="en-NZ" sz="2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Total Ethnic </a:t>
                      </a:r>
                      <a:r>
                        <a:rPr lang="en-NZ" sz="20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'</a:t>
                      </a:r>
                      <a:r>
                        <a:rPr lang="en-NZ" sz="2000" b="0" i="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overcount</a:t>
                      </a:r>
                      <a:r>
                        <a:rPr lang="en-NZ" sz="20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' (%)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0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0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0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9.5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Ethnic ‘Over-count’ – which approach is best?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55679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Of the 565,329 people identifying with Māori ethnicity at the 2006 Census, 47 per cent (266,934) also identified with non-Māori ethnicities </a:t>
            </a:r>
          </a:p>
        </p:txBody>
      </p:sp>
    </p:spTree>
    <p:extLst>
      <p:ext uri="{BB962C8B-B14F-4D97-AF65-F5344CB8AC3E}">
        <p14:creationId xmlns:p14="http://schemas.microsoft.com/office/powerpoint/2010/main" val="13338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27584" y="2852936"/>
            <a:ext cx="3888432" cy="1512168"/>
          </a:xfrm>
        </p:spPr>
        <p:txBody>
          <a:bodyPr/>
          <a:lstStyle/>
          <a:p>
            <a:r>
              <a:rPr lang="en-NZ" dirty="0" smtClean="0"/>
              <a:t>The Total Fertility Rate</a:t>
            </a:r>
          </a:p>
          <a:p>
            <a:pPr marL="457200" indent="-457200">
              <a:buFontTx/>
              <a:buChar char="-"/>
            </a:pPr>
            <a:r>
              <a:rPr lang="en-NZ" sz="2800" dirty="0" smtClean="0"/>
              <a:t>Do we need an ethnic-weighted rate?</a:t>
            </a:r>
          </a:p>
          <a:p>
            <a:pPr marL="457200" indent="-457200">
              <a:buFontTx/>
              <a:buChar char="-"/>
            </a:pPr>
            <a:r>
              <a:rPr lang="en-NZ" sz="2800" dirty="0" smtClean="0"/>
              <a:t>A Country-Of-Birth weighted rate?</a:t>
            </a:r>
            <a:endParaRPr lang="en-NZ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132856"/>
            <a:ext cx="3657600" cy="24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ASFR, TFR and Reproductive </a:t>
            </a:r>
            <a:r>
              <a:rPr lang="en-US" sz="2400" dirty="0"/>
              <a:t>A</a:t>
            </a:r>
            <a:r>
              <a:rPr lang="en-US" sz="2400" dirty="0" smtClean="0"/>
              <a:t>ge </a:t>
            </a:r>
            <a:r>
              <a:rPr lang="en-US" sz="2400" dirty="0"/>
              <a:t>G</a:t>
            </a:r>
            <a:r>
              <a:rPr lang="en-US" sz="2400" dirty="0" smtClean="0"/>
              <a:t>roups by Ethnicity* c.2011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189084"/>
              </p:ext>
            </p:extLst>
          </p:nvPr>
        </p:nvGraphicFramePr>
        <p:xfrm>
          <a:off x="467544" y="1700804"/>
          <a:ext cx="3960440" cy="4273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2520280"/>
              </a:tblGrid>
              <a:tr h="4748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ASFRs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485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15-19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25.82</a:t>
                      </a:r>
                      <a:endParaRPr lang="en-US" sz="2400" dirty="0"/>
                    </a:p>
                  </a:txBody>
                  <a:tcPr/>
                </a:tc>
              </a:tr>
              <a:tr h="47485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20-24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72.73</a:t>
                      </a:r>
                      <a:endParaRPr lang="en-US" sz="2400" dirty="0"/>
                    </a:p>
                  </a:txBody>
                  <a:tcPr/>
                </a:tc>
              </a:tr>
              <a:tr h="47485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25-29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104.37</a:t>
                      </a:r>
                      <a:endParaRPr lang="en-US" sz="2400" dirty="0"/>
                    </a:p>
                  </a:txBody>
                  <a:tcPr/>
                </a:tc>
              </a:tr>
              <a:tr h="47485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30-34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121.57</a:t>
                      </a:r>
                      <a:endParaRPr lang="en-US" sz="2400" dirty="0"/>
                    </a:p>
                  </a:txBody>
                  <a:tcPr/>
                </a:tc>
              </a:tr>
              <a:tr h="47485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35-39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71.27</a:t>
                      </a:r>
                      <a:endParaRPr lang="en-US" sz="2400" dirty="0"/>
                    </a:p>
                  </a:txBody>
                  <a:tcPr/>
                </a:tc>
              </a:tr>
              <a:tr h="47485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40-44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14.77</a:t>
                      </a:r>
                      <a:endParaRPr lang="en-US" sz="2400" dirty="0"/>
                    </a:p>
                  </a:txBody>
                  <a:tcPr/>
                </a:tc>
              </a:tr>
              <a:tr h="47485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45-49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0.79</a:t>
                      </a:r>
                      <a:endParaRPr lang="en-US" sz="2400" dirty="0"/>
                    </a:p>
                  </a:txBody>
                  <a:tcPr/>
                </a:tc>
              </a:tr>
              <a:tr h="47485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TFR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023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2.054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023A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11992527"/>
              </p:ext>
            </p:extLst>
          </p:nvPr>
        </p:nvGraphicFramePr>
        <p:xfrm>
          <a:off x="4648200" y="1628800"/>
          <a:ext cx="4038600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3944" y="6165304"/>
            <a:ext cx="33125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1600" i="1" dirty="0"/>
              <a:t>*Stats NZ Multiple Count Ethnicity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3491880" y="44624"/>
            <a:ext cx="3960440" cy="792088"/>
          </a:xfrm>
          <a:prstGeom prst="cloud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>
                <a:solidFill>
                  <a:schemeClr val="tx1"/>
                </a:solidFill>
              </a:rPr>
              <a:t>How does use of un-weighted ASFR affect our projections?</a:t>
            </a:r>
            <a:endParaRPr lang="en-N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3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89559"/>
              </p:ext>
            </p:extLst>
          </p:nvPr>
        </p:nvGraphicFramePr>
        <p:xfrm>
          <a:off x="683568" y="1628800"/>
          <a:ext cx="8229600" cy="4425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387" y="476672"/>
            <a:ext cx="8964613" cy="1054249"/>
          </a:xfrm>
        </p:spPr>
        <p:txBody>
          <a:bodyPr/>
          <a:lstStyle/>
          <a:p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Ethnic* share of reproductive age group 2011, 2026</a:t>
            </a:r>
            <a:endParaRPr lang="en-NZ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237312"/>
            <a:ext cx="69847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i="1" dirty="0" smtClean="0"/>
              <a:t>*Stats NZ Multiple Count Ethnicity</a:t>
            </a:r>
            <a:endParaRPr lang="en-AU" sz="1600" i="1" dirty="0"/>
          </a:p>
          <a:p>
            <a:endParaRPr lang="en-NZ" dirty="0"/>
          </a:p>
        </p:txBody>
      </p:sp>
      <p:sp>
        <p:nvSpPr>
          <p:cNvPr id="2" name="TextBox 1"/>
          <p:cNvSpPr txBox="1"/>
          <p:nvPr/>
        </p:nvSpPr>
        <p:spPr>
          <a:xfrm>
            <a:off x="1691680" y="32129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2011  2016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6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4464496" cy="151216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AU" b="1" dirty="0"/>
              <a:t>Life Expectancy</a:t>
            </a:r>
          </a:p>
          <a:p>
            <a:pPr marL="914400" lvl="1" indent="-45720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</a:rPr>
              <a:t>How ‘</a:t>
            </a:r>
            <a:r>
              <a:rPr lang="en-AU" sz="2000" dirty="0" err="1">
                <a:solidFill>
                  <a:schemeClr val="tx1"/>
                </a:solidFill>
              </a:rPr>
              <a:t>rectangularised</a:t>
            </a:r>
            <a:r>
              <a:rPr lang="en-AU" sz="2000" dirty="0">
                <a:solidFill>
                  <a:schemeClr val="tx1"/>
                </a:solidFill>
              </a:rPr>
              <a:t>’ can we get?</a:t>
            </a:r>
          </a:p>
          <a:p>
            <a:pPr marL="914400" lvl="1" indent="-45720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</a:rPr>
              <a:t>How far can life expectancy realistically extend?</a:t>
            </a:r>
          </a:p>
          <a:p>
            <a:pPr eaLnBrk="1" hangingPunct="1">
              <a:lnSpc>
                <a:spcPct val="80000"/>
              </a:lnSpc>
            </a:pPr>
            <a:r>
              <a:rPr lang="en-AU" b="1" dirty="0"/>
              <a:t>Migration</a:t>
            </a:r>
          </a:p>
          <a:p>
            <a:pPr marL="914400" lvl="1" indent="-45720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</a:rPr>
              <a:t>Should </a:t>
            </a:r>
            <a:r>
              <a:rPr lang="en-AU" sz="2000" dirty="0" smtClean="0">
                <a:solidFill>
                  <a:schemeClr val="tx1"/>
                </a:solidFill>
              </a:rPr>
              <a:t>the projection </a:t>
            </a:r>
            <a:r>
              <a:rPr lang="en-AU" sz="2000" dirty="0">
                <a:solidFill>
                  <a:schemeClr val="tx1"/>
                </a:solidFill>
              </a:rPr>
              <a:t>assumption be a constant number, or a rate?</a:t>
            </a:r>
          </a:p>
          <a:p>
            <a:pPr marL="914400" lvl="1" indent="-457200" algn="l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</a:rPr>
              <a:t>Constant number may prove correct if competition for migrants increases</a:t>
            </a:r>
          </a:p>
          <a:p>
            <a:pPr marL="628650" indent="-5715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AU" b="1" dirty="0"/>
              <a:t>???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36570144"/>
              </p:ext>
            </p:extLst>
          </p:nvPr>
        </p:nvGraphicFramePr>
        <p:xfrm>
          <a:off x="4572000" y="1773238"/>
          <a:ext cx="4392613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6804248" y="1988840"/>
            <a:ext cx="14401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14876" y="908720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/>
              <a:t>There are </a:t>
            </a:r>
            <a:r>
              <a:rPr lang="en-AU" sz="2000" b="1" dirty="0" smtClean="0"/>
              <a:t>plenty of issues to keep </a:t>
            </a:r>
            <a:r>
              <a:rPr lang="en-AU" sz="2000" b="1" dirty="0"/>
              <a:t>a NZ demographer’s </a:t>
            </a:r>
            <a:r>
              <a:rPr lang="en-AU" sz="2000" b="1" dirty="0" smtClean="0"/>
              <a:t>mind busy.</a:t>
            </a:r>
            <a:r>
              <a:rPr lang="en-AU" b="1" dirty="0" smtClean="0"/>
              <a:t>.</a:t>
            </a:r>
            <a:endParaRPr lang="en-NZ" dirty="0"/>
          </a:p>
        </p:txBody>
      </p:sp>
      <p:sp>
        <p:nvSpPr>
          <p:cNvPr id="2" name="TextBox 1"/>
          <p:cNvSpPr txBox="1"/>
          <p:nvPr/>
        </p:nvSpPr>
        <p:spPr>
          <a:xfrm>
            <a:off x="6948264" y="17008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90% to age 65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516216" y="2636912"/>
            <a:ext cx="152400" cy="2796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3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790575"/>
            <a:ext cx="8641085" cy="766763"/>
          </a:xfrm>
        </p:spPr>
        <p:txBody>
          <a:bodyPr/>
          <a:lstStyle/>
          <a:p>
            <a:r>
              <a:rPr lang="en-NZ" sz="2800" b="1" dirty="0" smtClean="0"/>
              <a:t>What </a:t>
            </a:r>
            <a:r>
              <a:rPr lang="en-NZ" sz="2800" b="1" dirty="0"/>
              <a:t>is on a </a:t>
            </a:r>
            <a:r>
              <a:rPr lang="en-NZ" sz="2800" b="1" dirty="0" smtClean="0"/>
              <a:t>[New Zealand] demographer’s </a:t>
            </a:r>
            <a:r>
              <a:rPr lang="en-NZ" sz="2800" b="1" dirty="0"/>
              <a:t>mind?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484784"/>
            <a:ext cx="7725419" cy="4065588"/>
          </a:xfrm>
        </p:spPr>
        <p:txBody>
          <a:bodyPr/>
          <a:lstStyle/>
          <a:p>
            <a:r>
              <a:rPr lang="en-NZ" b="1" dirty="0" smtClean="0"/>
              <a:t>Population ageing</a:t>
            </a:r>
          </a:p>
          <a:p>
            <a:pPr lvl="1"/>
            <a:r>
              <a:rPr lang="en-NZ" b="1" dirty="0" smtClean="0"/>
              <a:t>Migration flows</a:t>
            </a:r>
          </a:p>
          <a:p>
            <a:pPr lvl="1"/>
            <a:r>
              <a:rPr lang="en-NZ" b="1" dirty="0" smtClean="0"/>
              <a:t>Urbanisation</a:t>
            </a:r>
          </a:p>
          <a:p>
            <a:pPr lvl="1"/>
            <a:r>
              <a:rPr lang="en-NZ" b="1" dirty="0" smtClean="0"/>
              <a:t>Regional Decline</a:t>
            </a:r>
          </a:p>
          <a:p>
            <a:r>
              <a:rPr lang="en-NZ" b="1" dirty="0"/>
              <a:t>Empirical research</a:t>
            </a:r>
          </a:p>
          <a:p>
            <a:pPr lvl="1"/>
            <a:r>
              <a:rPr lang="en-NZ" b="1" dirty="0"/>
              <a:t>How to measure /project </a:t>
            </a:r>
            <a:r>
              <a:rPr lang="en-NZ" b="1" dirty="0" smtClean="0"/>
              <a:t>ethnicity / COB</a:t>
            </a:r>
            <a:endParaRPr lang="en-NZ" b="1" dirty="0"/>
          </a:p>
          <a:p>
            <a:pPr lvl="1"/>
            <a:r>
              <a:rPr lang="en-NZ" b="1" dirty="0"/>
              <a:t>How to measure /project fertility</a:t>
            </a:r>
          </a:p>
          <a:p>
            <a:pPr lvl="1"/>
            <a:r>
              <a:rPr lang="en-NZ" b="1" dirty="0"/>
              <a:t>How to project migration</a:t>
            </a:r>
          </a:p>
          <a:p>
            <a:r>
              <a:rPr lang="en-NZ" b="1" dirty="0" smtClean="0"/>
              <a:t>Population </a:t>
            </a:r>
            <a:r>
              <a:rPr lang="en-NZ" b="1" dirty="0"/>
              <a:t>Policy </a:t>
            </a:r>
            <a:r>
              <a:rPr lang="en-NZ" sz="2000" dirty="0" smtClean="0"/>
              <a:t>(PANZ, tomorrow)</a:t>
            </a:r>
            <a:endParaRPr lang="en-NZ" sz="2000" dirty="0"/>
          </a:p>
          <a:p>
            <a:pPr marL="0" indent="0">
              <a:buNone/>
            </a:pPr>
            <a:endParaRPr lang="en-NZ" b="1" dirty="0"/>
          </a:p>
        </p:txBody>
      </p:sp>
      <p:pic>
        <p:nvPicPr>
          <p:cNvPr id="2052" name="Picture 4" descr="C:\Users\nojackso\AppData\Local\Microsoft\Windows\Temporary Internet Files\Content.IE5\15WDOS77\MC9003243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62028"/>
            <a:ext cx="1654150" cy="185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6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220072" y="764704"/>
            <a:ext cx="3466728" cy="5361459"/>
          </a:xfrm>
        </p:spPr>
        <p:txBody>
          <a:bodyPr/>
          <a:lstStyle/>
          <a:p>
            <a:endParaRPr lang="en-NZ" dirty="0" smtClean="0"/>
          </a:p>
          <a:p>
            <a:r>
              <a:rPr lang="en-NZ" dirty="0" err="1" smtClean="0"/>
              <a:t>Thankyou</a:t>
            </a:r>
            <a:endParaRPr lang="en-NZ" dirty="0" smtClean="0"/>
          </a:p>
          <a:p>
            <a:endParaRPr lang="en-NZ" dirty="0" smtClean="0"/>
          </a:p>
          <a:p>
            <a:r>
              <a:rPr lang="en-NZ" sz="1800" dirty="0" smtClean="0">
                <a:hlinkClick r:id="rId3"/>
              </a:rPr>
              <a:t>natalie.jackson@waikato.ac.nz</a:t>
            </a:r>
            <a:endParaRPr lang="en-NZ" sz="1800" dirty="0" smtClean="0"/>
          </a:p>
          <a:p>
            <a:r>
              <a:rPr lang="en-NZ" sz="1800" dirty="0" smtClean="0">
                <a:hlinkClick r:id="rId4"/>
              </a:rPr>
              <a:t>www.waikato.ac.nz/nidea</a:t>
            </a:r>
            <a:r>
              <a:rPr lang="en-NZ" sz="1800" dirty="0" smtClean="0"/>
              <a:t>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758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64488" cy="766763"/>
          </a:xfrm>
          <a:noFill/>
        </p:spPr>
        <p:txBody>
          <a:bodyPr/>
          <a:lstStyle/>
          <a:p>
            <a:r>
              <a:rPr lang="en-AU" sz="2800" dirty="0" smtClean="0"/>
              <a:t>Population ageing.. Is it so straightforward?</a:t>
            </a:r>
            <a:endParaRPr lang="en-US" sz="2800" dirty="0" smtClean="0"/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5248284"/>
              </p:ext>
            </p:extLst>
          </p:nvPr>
        </p:nvGraphicFramePr>
        <p:xfrm>
          <a:off x="736600" y="1556792"/>
          <a:ext cx="37084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32238341"/>
              </p:ext>
            </p:extLst>
          </p:nvPr>
        </p:nvGraphicFramePr>
        <p:xfrm>
          <a:off x="4694238" y="1628800"/>
          <a:ext cx="37084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18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0575"/>
            <a:ext cx="9144000" cy="766763"/>
          </a:xfrm>
          <a:noFill/>
        </p:spPr>
        <p:txBody>
          <a:bodyPr/>
          <a:lstStyle/>
          <a:p>
            <a:pPr eaLnBrk="1" hangingPunct="1"/>
            <a:r>
              <a:rPr lang="en-AU" sz="2000" b="1" dirty="0" smtClean="0"/>
              <a:t>What Population Ageing [really] means. A phenomenon in four dimensions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013" y="1844674"/>
            <a:ext cx="8229600" cy="432062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800" b="1" u="sng" dirty="0" smtClean="0"/>
              <a:t>Numerical Ageing </a:t>
            </a:r>
            <a:endParaRPr lang="en-AU" sz="2800" b="1" u="sng" dirty="0"/>
          </a:p>
          <a:p>
            <a:pPr lvl="1" eaLnBrk="1" hangingPunct="1">
              <a:lnSpc>
                <a:spcPct val="90000"/>
              </a:lnSpc>
            </a:pPr>
            <a:r>
              <a:rPr lang="en-AU" sz="2400" b="1" dirty="0" smtClean="0"/>
              <a:t>Increase in </a:t>
            </a:r>
            <a:r>
              <a:rPr lang="en-AU" sz="2400" b="1" i="1" dirty="0" smtClean="0"/>
              <a:t>numbers </a:t>
            </a:r>
            <a:r>
              <a:rPr lang="en-AU" sz="2400" b="1" dirty="0" smtClean="0"/>
              <a:t>of elderly (primarily caused by increased life expectancy - </a:t>
            </a:r>
            <a:r>
              <a:rPr lang="en-AU" sz="2000" dirty="0" smtClean="0"/>
              <a:t>and in-migration of retirees)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b="1" i="1" dirty="0" smtClean="0"/>
              <a:t>S</a:t>
            </a:r>
            <a:r>
              <a:rPr lang="en-AU" sz="2800" b="1" u="sng" dirty="0" smtClean="0"/>
              <a:t>tructural ageing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400" b="1" dirty="0" smtClean="0"/>
              <a:t>Increase in </a:t>
            </a:r>
            <a:r>
              <a:rPr lang="en-AU" sz="2400" b="1" i="1" dirty="0" smtClean="0"/>
              <a:t>proportions</a:t>
            </a:r>
            <a:r>
              <a:rPr lang="en-AU" sz="2400" b="1" dirty="0" smtClean="0"/>
              <a:t> of elderly (primarily caused by low/falling birth rates</a:t>
            </a:r>
            <a:r>
              <a:rPr lang="en-AU" sz="2400" b="1" dirty="0" smtClean="0">
                <a:solidFill>
                  <a:srgbClr val="FF3300"/>
                </a:solidFill>
              </a:rPr>
              <a:t> </a:t>
            </a:r>
            <a:r>
              <a:rPr lang="en-AU" sz="2400" b="1" dirty="0"/>
              <a:t>–</a:t>
            </a:r>
            <a:r>
              <a:rPr lang="en-AU" sz="2400" b="1" dirty="0" smtClean="0">
                <a:solidFill>
                  <a:srgbClr val="FF3300"/>
                </a:solidFill>
              </a:rPr>
              <a:t> </a:t>
            </a:r>
            <a:r>
              <a:rPr lang="en-AU" sz="2000" dirty="0"/>
              <a:t>and </a:t>
            </a:r>
            <a:r>
              <a:rPr lang="en-AU" sz="2000" dirty="0" smtClean="0"/>
              <a:t>out-migration </a:t>
            </a:r>
            <a:r>
              <a:rPr lang="en-AU" sz="2000" dirty="0"/>
              <a:t>of </a:t>
            </a:r>
            <a:r>
              <a:rPr lang="en-AU" sz="2000" dirty="0" smtClean="0"/>
              <a:t>young adults)</a:t>
            </a:r>
            <a:endParaRPr lang="en-AU" sz="2000" b="1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AU" sz="2800" b="1" u="sng" dirty="0" smtClean="0">
                <a:solidFill>
                  <a:srgbClr val="FF0000"/>
                </a:solidFill>
              </a:rPr>
              <a:t>Natural decline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400" b="1" dirty="0" smtClean="0">
                <a:solidFill>
                  <a:srgbClr val="FF0000"/>
                </a:solidFill>
              </a:rPr>
              <a:t>More elderly than children </a:t>
            </a:r>
            <a:r>
              <a:rPr lang="en-AU" sz="2400" b="1" dirty="0" smtClean="0">
                <a:solidFill>
                  <a:srgbClr val="FF0000"/>
                </a:solidFill>
                <a:sym typeface="Wingdings" pitchFamily="2" charset="2"/>
              </a:rPr>
              <a:t>  </a:t>
            </a:r>
            <a:r>
              <a:rPr lang="en-AU" sz="2400" b="1" dirty="0" smtClean="0">
                <a:solidFill>
                  <a:srgbClr val="FF0000"/>
                </a:solidFill>
              </a:rPr>
              <a:t>more deaths than births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b="1" u="sng" dirty="0" smtClean="0">
                <a:solidFill>
                  <a:srgbClr val="FF0000"/>
                </a:solidFill>
              </a:rPr>
              <a:t>Absolute decline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000" b="1" dirty="0" smtClean="0">
                <a:solidFill>
                  <a:srgbClr val="FF0000"/>
                </a:solidFill>
              </a:rPr>
              <a:t>Inability of ‘replacement migration’ to replace the ‘lost’ births and increased deaths (migration gain/loss </a:t>
            </a:r>
            <a:r>
              <a:rPr lang="en-AU" sz="2000" b="1" dirty="0" err="1" smtClean="0">
                <a:solidFill>
                  <a:srgbClr val="FF0000"/>
                </a:solidFill>
              </a:rPr>
              <a:t>acclerates</a:t>
            </a:r>
            <a:r>
              <a:rPr lang="en-AU" sz="2000" b="1" dirty="0" smtClean="0">
                <a:solidFill>
                  <a:srgbClr val="FF0000"/>
                </a:solidFill>
              </a:rPr>
              <a:t> the ‘problem’)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4716016" y="44624"/>
            <a:ext cx="2880320" cy="936104"/>
          </a:xfrm>
          <a:prstGeom prst="cloud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>
                <a:solidFill>
                  <a:schemeClr val="tx1"/>
                </a:solidFill>
              </a:rPr>
              <a:t>Some critical distinctions</a:t>
            </a:r>
            <a:endParaRPr lang="en-N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3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27584" y="2852936"/>
            <a:ext cx="3888432" cy="1512168"/>
          </a:xfrm>
        </p:spPr>
        <p:txBody>
          <a:bodyPr/>
          <a:lstStyle/>
          <a:p>
            <a:r>
              <a:rPr lang="en-NZ" dirty="0" smtClean="0"/>
              <a:t>Population ageing – the big picture</a:t>
            </a:r>
          </a:p>
          <a:p>
            <a:r>
              <a:rPr lang="en-NZ" sz="1600" dirty="0" smtClean="0"/>
              <a:t>.. </a:t>
            </a:r>
            <a:r>
              <a:rPr lang="en-NZ" sz="2800" dirty="0" smtClean="0"/>
              <a:t>What does it mean for ‘population stability’; ‘</a:t>
            </a:r>
            <a:r>
              <a:rPr lang="en-NZ" sz="2800" dirty="0" err="1" smtClean="0"/>
              <a:t>stationarity</a:t>
            </a:r>
            <a:r>
              <a:rPr lang="en-NZ" sz="2800" dirty="0" smtClean="0"/>
              <a:t>’?</a:t>
            </a:r>
            <a:endParaRPr lang="en-NZ" sz="2800" dirty="0"/>
          </a:p>
        </p:txBody>
      </p:sp>
      <p:pic>
        <p:nvPicPr>
          <p:cNvPr id="3074" name="Picture 2" descr="C:\Users\nojackso\AppData\Local\Microsoft\Windows\Temporary Internet Files\Content.IE5\294M18X1\MC900215354[1].wmf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3948" y="2657184"/>
            <a:ext cx="2068717" cy="23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00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790575"/>
            <a:ext cx="8750331" cy="550193"/>
          </a:xfrm>
        </p:spPr>
        <p:txBody>
          <a:bodyPr/>
          <a:lstStyle/>
          <a:p>
            <a:pPr eaLnBrk="1" hangingPunct="1"/>
            <a:r>
              <a:rPr lang="en-AU" sz="2800" b="1" dirty="0" smtClean="0">
                <a:solidFill>
                  <a:schemeClr val="tx1"/>
                </a:solidFill>
              </a:rPr>
              <a:t>Key concepts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84784"/>
            <a:ext cx="8229600" cy="43924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AU" sz="2800" b="1" dirty="0"/>
              <a:t>Stable population </a:t>
            </a:r>
            <a:endParaRPr lang="en-AU" sz="28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Closed to migration, unchanging age-sex structure, size increases/decreases at a constant rate (births &gt; deaths; vice-versa)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/>
              <a:t>I</a:t>
            </a:r>
            <a:r>
              <a:rPr lang="en-AU" sz="2000" dirty="0" smtClean="0"/>
              <a:t>mplausible, needs revision to incorporate migration</a:t>
            </a:r>
          </a:p>
          <a:p>
            <a:pPr eaLnBrk="1" hangingPunct="1">
              <a:lnSpc>
                <a:spcPct val="80000"/>
              </a:lnSpc>
            </a:pPr>
            <a:r>
              <a:rPr lang="en-AU" sz="2800" b="1" dirty="0" smtClean="0"/>
              <a:t>Stationary population</a:t>
            </a:r>
            <a:endParaRPr lang="en-AU" sz="2800" b="1" dirty="0"/>
          </a:p>
          <a:p>
            <a:pPr lvl="1" eaLnBrk="1" hangingPunct="1">
              <a:lnSpc>
                <a:spcPct val="80000"/>
              </a:lnSpc>
            </a:pPr>
            <a:r>
              <a:rPr lang="en-AU" sz="2000" dirty="0"/>
              <a:t>Closed to migration, unchanging age-sex structure, </a:t>
            </a:r>
            <a:r>
              <a:rPr lang="en-AU" sz="2000" dirty="0" smtClean="0"/>
              <a:t>ZPG..</a:t>
            </a:r>
            <a:endParaRPr lang="en-AU" sz="2000" dirty="0"/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Assumes </a:t>
            </a:r>
            <a:r>
              <a:rPr lang="en-AU" sz="2000" dirty="0"/>
              <a:t>long run replacement level fertility </a:t>
            </a:r>
            <a:r>
              <a:rPr lang="en-AU" sz="2000" dirty="0" smtClean="0"/>
              <a:t>(2.1 births per woman)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Assumes crude birth rate = crude death rate 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Implausible, no reason why TFR should magically settle at 2.1</a:t>
            </a:r>
            <a:endParaRPr lang="en-AU" sz="2000" dirty="0"/>
          </a:p>
          <a:p>
            <a:pPr eaLnBrk="1" hangingPunct="1">
              <a:lnSpc>
                <a:spcPct val="80000"/>
              </a:lnSpc>
            </a:pPr>
            <a:r>
              <a:rPr lang="en-AU" sz="2400" b="1" dirty="0" smtClean="0"/>
              <a:t>Reality..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Most populations reaching the end of growth have gone straight through to depopulation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Depopulation begins sub-nationally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Increasingly driven by interaction between hyper-ageing (&gt;20% 65+ years) and migration flows</a:t>
            </a:r>
          </a:p>
        </p:txBody>
      </p:sp>
    </p:spTree>
    <p:extLst>
      <p:ext uri="{BB962C8B-B14F-4D97-AF65-F5344CB8AC3E}">
        <p14:creationId xmlns:p14="http://schemas.microsoft.com/office/powerpoint/2010/main" val="188438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4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54644708"/>
              </p:ext>
            </p:extLst>
          </p:nvPr>
        </p:nvGraphicFramePr>
        <p:xfrm>
          <a:off x="4477260" y="1556792"/>
          <a:ext cx="37084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11502" y="615531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65</a:t>
            </a:r>
            <a:r>
              <a:rPr lang="en-NZ" dirty="0" smtClean="0"/>
              <a:t>+ </a:t>
            </a:r>
            <a:r>
              <a:rPr lang="en-NZ" dirty="0" err="1" smtClean="0"/>
              <a:t>yrs</a:t>
            </a:r>
            <a:r>
              <a:rPr lang="en-NZ" dirty="0" smtClean="0"/>
              <a:t>: 21.2% … 25.4%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67105" y="1543678"/>
            <a:ext cx="4176464" cy="4505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AU" sz="2400" b="1" dirty="0"/>
              <a:t>Old form of </a:t>
            </a:r>
            <a:r>
              <a:rPr lang="en-AU" sz="2400" b="1" dirty="0" smtClean="0"/>
              <a:t>population decline</a:t>
            </a:r>
            <a:endParaRPr lang="en-AU" sz="2400" b="1" dirty="0"/>
          </a:p>
          <a:p>
            <a:pPr marL="800100" lvl="1" indent="-3429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AU" sz="2000" dirty="0"/>
              <a:t>Net migration loss, typically 20-39 </a:t>
            </a:r>
            <a:r>
              <a:rPr lang="en-AU" sz="2000" dirty="0" smtClean="0"/>
              <a:t>years &gt; natural increase</a:t>
            </a:r>
            <a:endParaRPr lang="en-AU" sz="2000" dirty="0"/>
          </a:p>
          <a:p>
            <a:pPr lvl="1" eaLnBrk="1" hangingPunct="1">
              <a:lnSpc>
                <a:spcPct val="80000"/>
              </a:lnSpc>
            </a:pPr>
            <a:endParaRPr lang="en-AU" sz="2000" dirty="0"/>
          </a:p>
          <a:p>
            <a:pPr eaLnBrk="1" hangingPunct="1">
              <a:lnSpc>
                <a:spcPct val="80000"/>
              </a:lnSpc>
            </a:pPr>
            <a:r>
              <a:rPr lang="en-AU" sz="2400" b="1" dirty="0"/>
              <a:t>New form of decline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/>
              <a:t>Net migration </a:t>
            </a:r>
            <a:r>
              <a:rPr lang="en-AU" sz="2000" dirty="0" smtClean="0"/>
              <a:t>loss 20-39 </a:t>
            </a:r>
            <a:r>
              <a:rPr lang="en-AU" sz="2000" dirty="0" err="1" smtClean="0"/>
              <a:t>yrs</a:t>
            </a:r>
            <a:endParaRPr lang="en-AU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AU" sz="2800" dirty="0" smtClean="0"/>
              <a:t>+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b="1" dirty="0">
                <a:solidFill>
                  <a:schemeClr val="accent2"/>
                </a:solidFill>
              </a:rPr>
              <a:t>Fertility Decline</a:t>
            </a:r>
          </a:p>
          <a:p>
            <a:pPr lvl="1">
              <a:lnSpc>
                <a:spcPct val="80000"/>
              </a:lnSpc>
            </a:pPr>
            <a:r>
              <a:rPr lang="en-AU" sz="2800" dirty="0"/>
              <a:t>+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000" dirty="0" smtClean="0"/>
              <a:t>Net migration gain at older ages </a:t>
            </a:r>
          </a:p>
          <a:p>
            <a:pPr lvl="1" eaLnBrk="1" hangingPunct="1">
              <a:lnSpc>
                <a:spcPct val="80000"/>
              </a:lnSpc>
            </a:pPr>
            <a:r>
              <a:rPr lang="en-AU" sz="2800" dirty="0" smtClean="0"/>
              <a:t>+</a:t>
            </a:r>
          </a:p>
          <a:p>
            <a:pPr lvl="1">
              <a:lnSpc>
                <a:spcPct val="80000"/>
              </a:lnSpc>
            </a:pPr>
            <a:r>
              <a:rPr lang="en-AU" sz="2000" b="1" dirty="0" smtClean="0">
                <a:solidFill>
                  <a:schemeClr val="accent2"/>
                </a:solidFill>
              </a:rPr>
              <a:t>Natural Decline</a:t>
            </a:r>
            <a:endParaRPr lang="en-AU" sz="2000" b="1" dirty="0">
              <a:solidFill>
                <a:schemeClr val="accent2"/>
              </a:solidFill>
            </a:endParaRPr>
          </a:p>
          <a:p>
            <a:r>
              <a:rPr lang="en-NZ" dirty="0" smtClean="0"/>
              <a:t>How to measure contributing factors?</a:t>
            </a:r>
            <a:endParaRPr lang="en-N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A new set of dynamics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30347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91992-sevenbill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7" y="1484784"/>
            <a:ext cx="7323224" cy="488214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So.. 7 Billion and Counting</a:t>
            </a:r>
            <a:r>
              <a:rPr lang="en-NZ" dirty="0"/>
              <a:t>.</a:t>
            </a:r>
            <a:r>
              <a:rPr lang="en-NZ" dirty="0" smtClean="0"/>
              <a:t> Yes, but..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57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IDE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C9C2"/>
      </a:accent1>
      <a:accent2>
        <a:srgbClr val="DA1F28"/>
      </a:accent2>
      <a:accent3>
        <a:srgbClr val="EB641B"/>
      </a:accent3>
      <a:accent4>
        <a:srgbClr val="FFFF00"/>
      </a:accent4>
      <a:accent5>
        <a:srgbClr val="474B78"/>
      </a:accent5>
      <a:accent6>
        <a:srgbClr val="7D3C4A"/>
      </a:accent6>
      <a:hlink>
        <a:srgbClr val="261BFD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NIDEA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C9C2"/>
      </a:accent1>
      <a:accent2>
        <a:srgbClr val="DA1F28"/>
      </a:accent2>
      <a:accent3>
        <a:srgbClr val="EB641B"/>
      </a:accent3>
      <a:accent4>
        <a:srgbClr val="FFFF00"/>
      </a:accent4>
      <a:accent5>
        <a:srgbClr val="474B78"/>
      </a:accent5>
      <a:accent6>
        <a:srgbClr val="7D3C4A"/>
      </a:accent6>
      <a:hlink>
        <a:srgbClr val="261BFD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NIDE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C9C2"/>
      </a:accent1>
      <a:accent2>
        <a:srgbClr val="DA1F28"/>
      </a:accent2>
      <a:accent3>
        <a:srgbClr val="EB641B"/>
      </a:accent3>
      <a:accent4>
        <a:srgbClr val="FFFF00"/>
      </a:accent4>
      <a:accent5>
        <a:srgbClr val="474B78"/>
      </a:accent5>
      <a:accent6>
        <a:srgbClr val="7D3C4A"/>
      </a:accent6>
      <a:hlink>
        <a:srgbClr val="261BFD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7384</TotalTime>
  <Words>1392</Words>
  <Application>Microsoft Office PowerPoint</Application>
  <PresentationFormat>On-screen Show (4:3)</PresentationFormat>
  <Paragraphs>310</Paragraphs>
  <Slides>30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Custom Design</vt:lpstr>
      <vt:lpstr>1_Custom Design</vt:lpstr>
      <vt:lpstr>What is on a [New Zealand] demographer’s mind?</vt:lpstr>
      <vt:lpstr>What is on a demographer’s mind? A worldwide survey</vt:lpstr>
      <vt:lpstr>What is on a [New Zealand] demographer’s mind? </vt:lpstr>
      <vt:lpstr>Population ageing.. Is it so straightforward?</vt:lpstr>
      <vt:lpstr>What Population Ageing [really] means. A phenomenon in four dimensions</vt:lpstr>
      <vt:lpstr>PowerPoint Presentation</vt:lpstr>
      <vt:lpstr>Key concepts</vt:lpstr>
      <vt:lpstr>A new set of dynamics</vt:lpstr>
      <vt:lpstr>So.. 7 Billion and Counting. Yes, but..</vt:lpstr>
      <vt:lpstr>The end of growth is on the horizon</vt:lpstr>
      <vt:lpstr> Ageing-driven growth is not the same as youth-driven growth </vt:lpstr>
      <vt:lpstr>Ageing-driven growth is finite</vt:lpstr>
      <vt:lpstr>Ageing-driven growth – most of New Zealand</vt:lpstr>
      <vt:lpstr>New Zealand will have more elderly than children within 13 years</vt:lpstr>
      <vt:lpstr>Ageing - and the speed of ageing - differs across the country </vt:lpstr>
      <vt:lpstr>PowerPoint Presentation</vt:lpstr>
      <vt:lpstr>PowerPoint Presentation</vt:lpstr>
      <vt:lpstr>Key Ageing Indicators (New Zealand)</vt:lpstr>
      <vt:lpstr>Percentage TAs with fewer labour market entrants than exits</vt:lpstr>
      <vt:lpstr>More elderly than children (% NZ Territorial Authority Areas)</vt:lpstr>
      <vt:lpstr>PowerPoint Presentation</vt:lpstr>
      <vt:lpstr>New Zealand pays much attention to the issue</vt:lpstr>
      <vt:lpstr>Population by age, sex and ethnicity* (c.2011) -1</vt:lpstr>
      <vt:lpstr>Population by age, sex and ethnicity (c.2011) -2</vt:lpstr>
      <vt:lpstr>Ethnic ‘Over-count’ – which approach is best?</vt:lpstr>
      <vt:lpstr>PowerPoint Presentation</vt:lpstr>
      <vt:lpstr>ASFR, TFR and Reproductive Age Groups by Ethnicity* c.2011</vt:lpstr>
      <vt:lpstr> Ethnic* share of reproductive age group 2011, 2026</vt:lpstr>
      <vt:lpstr>PowerPoint Presentation</vt:lpstr>
      <vt:lpstr>PowerPoint Presentation</vt:lpstr>
    </vt:vector>
  </TitlesOfParts>
  <Company>University of Waikato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libbyc</dc:creator>
  <cp:lastModifiedBy>John Haywood</cp:lastModifiedBy>
  <cp:revision>1607</cp:revision>
  <cp:lastPrinted>2013-06-25T03:02:30Z</cp:lastPrinted>
  <dcterms:created xsi:type="dcterms:W3CDTF">2010-11-12T03:40:57Z</dcterms:created>
  <dcterms:modified xsi:type="dcterms:W3CDTF">2013-06-26T06:51:04Z</dcterms:modified>
</cp:coreProperties>
</file>