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handoutMasterIdLst>
    <p:handoutMasterId r:id="rId39"/>
  </p:handoutMasterIdLst>
  <p:sldIdLst>
    <p:sldId id="390" r:id="rId3"/>
    <p:sldId id="545" r:id="rId4"/>
    <p:sldId id="392" r:id="rId5"/>
    <p:sldId id="528" r:id="rId6"/>
    <p:sldId id="393" r:id="rId7"/>
    <p:sldId id="372" r:id="rId8"/>
    <p:sldId id="526" r:id="rId9"/>
    <p:sldId id="527" r:id="rId10"/>
    <p:sldId id="537" r:id="rId11"/>
    <p:sldId id="538" r:id="rId12"/>
    <p:sldId id="531" r:id="rId13"/>
    <p:sldId id="532" r:id="rId14"/>
    <p:sldId id="367" r:id="rId15"/>
    <p:sldId id="368" r:id="rId16"/>
    <p:sldId id="369" r:id="rId17"/>
    <p:sldId id="441" r:id="rId18"/>
    <p:sldId id="488" r:id="rId19"/>
    <p:sldId id="489" r:id="rId20"/>
    <p:sldId id="539" r:id="rId21"/>
    <p:sldId id="547" r:id="rId22"/>
    <p:sldId id="499" r:id="rId23"/>
    <p:sldId id="524" r:id="rId24"/>
    <p:sldId id="525" r:id="rId25"/>
    <p:sldId id="501" r:id="rId26"/>
    <p:sldId id="500" r:id="rId27"/>
    <p:sldId id="502" r:id="rId28"/>
    <p:sldId id="503" r:id="rId29"/>
    <p:sldId id="504" r:id="rId30"/>
    <p:sldId id="505" r:id="rId31"/>
    <p:sldId id="506" r:id="rId32"/>
    <p:sldId id="507" r:id="rId33"/>
    <p:sldId id="508" r:id="rId34"/>
    <p:sldId id="546" r:id="rId35"/>
    <p:sldId id="549" r:id="rId36"/>
    <p:sldId id="536" r:id="rId3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61" autoAdjust="0"/>
  </p:normalViewPr>
  <p:slideViewPr>
    <p:cSldViewPr snapToGrid="0" snapToObjects="1">
      <p:cViewPr varScale="1">
        <p:scale>
          <a:sx n="98" d="100"/>
          <a:sy n="98" d="100"/>
        </p:scale>
        <p:origin x="201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onifasu\AppData\Local\Microsoft\Windows\INetCache\Content.Outlook\TNXDN6E7\Student%20survey%202%20Q18-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sRedir\Research%20Projects\University%20transition%20project\graphs_for_NZA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sRedir\Research%20Projects\University%20transition%20project\graphs_for_NZA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15289399264273"/>
          <c:y val="9.5030603724464827E-2"/>
          <c:w val="0.65970560951074897"/>
          <c:h val="0.68635390358499593"/>
        </c:manualLayout>
      </c:layout>
      <c:barChart>
        <c:barDir val="bar"/>
        <c:grouping val="clustered"/>
        <c:varyColors val="0"/>
        <c:ser>
          <c:idx val="0"/>
          <c:order val="0"/>
          <c:tx>
            <c:strRef>
              <c:f>Sheet1!$D$582</c:f>
              <c:strCache>
                <c:ptCount val="1"/>
                <c:pt idx="0">
                  <c:v>Emotionally</c:v>
                </c:pt>
              </c:strCache>
            </c:strRef>
          </c:tx>
          <c:spPr>
            <a:solidFill>
              <a:schemeClr val="accent1"/>
            </a:solidFill>
            <a:ln>
              <a:noFill/>
            </a:ln>
            <a:effectLst/>
          </c:spPr>
          <c:invertIfNegative val="0"/>
          <c:cat>
            <c:strRef>
              <c:f>Sheet1!$C$583:$C$586</c:f>
              <c:strCache>
                <c:ptCount val="4"/>
                <c:pt idx="0">
                  <c:v>Extremely prepared</c:v>
                </c:pt>
                <c:pt idx="1">
                  <c:v>Prepared</c:v>
                </c:pt>
                <c:pt idx="2">
                  <c:v>Slightly Prepared</c:v>
                </c:pt>
                <c:pt idx="3">
                  <c:v>Not prepared</c:v>
                </c:pt>
              </c:strCache>
            </c:strRef>
          </c:cat>
          <c:val>
            <c:numRef>
              <c:f>Sheet1!$D$583:$D$586</c:f>
              <c:numCache>
                <c:formatCode>0</c:formatCode>
                <c:ptCount val="4"/>
                <c:pt idx="0">
                  <c:v>12.980132450331128</c:v>
                </c:pt>
                <c:pt idx="1">
                  <c:v>51.390728476821188</c:v>
                </c:pt>
                <c:pt idx="2">
                  <c:v>29.139072847682119</c:v>
                </c:pt>
                <c:pt idx="3">
                  <c:v>6.4900662251655641</c:v>
                </c:pt>
              </c:numCache>
            </c:numRef>
          </c:val>
          <c:extLst>
            <c:ext xmlns:c16="http://schemas.microsoft.com/office/drawing/2014/chart" uri="{C3380CC4-5D6E-409C-BE32-E72D297353CC}">
              <c16:uniqueId val="{00000000-F837-4B46-A8D7-52C543B9978B}"/>
            </c:ext>
          </c:extLst>
        </c:ser>
        <c:ser>
          <c:idx val="1"/>
          <c:order val="1"/>
          <c:tx>
            <c:strRef>
              <c:f>Sheet1!$E$582</c:f>
              <c:strCache>
                <c:ptCount val="1"/>
                <c:pt idx="0">
                  <c:v>Academically</c:v>
                </c:pt>
              </c:strCache>
            </c:strRef>
          </c:tx>
          <c:spPr>
            <a:solidFill>
              <a:schemeClr val="accent2"/>
            </a:solidFill>
            <a:ln>
              <a:noFill/>
            </a:ln>
            <a:effectLst/>
          </c:spPr>
          <c:invertIfNegative val="0"/>
          <c:cat>
            <c:strRef>
              <c:f>Sheet1!$C$583:$C$586</c:f>
              <c:strCache>
                <c:ptCount val="4"/>
                <c:pt idx="0">
                  <c:v>Extremely prepared</c:v>
                </c:pt>
                <c:pt idx="1">
                  <c:v>Prepared</c:v>
                </c:pt>
                <c:pt idx="2">
                  <c:v>Slightly Prepared</c:v>
                </c:pt>
                <c:pt idx="3">
                  <c:v>Not prepared</c:v>
                </c:pt>
              </c:strCache>
            </c:strRef>
          </c:cat>
          <c:val>
            <c:numRef>
              <c:f>Sheet1!$E$583:$E$586</c:f>
              <c:numCache>
                <c:formatCode>0</c:formatCode>
                <c:ptCount val="4"/>
                <c:pt idx="0">
                  <c:v>11.007957559681698</c:v>
                </c:pt>
                <c:pt idx="1">
                  <c:v>56.631299734748005</c:v>
                </c:pt>
                <c:pt idx="2">
                  <c:v>28.514588859416442</c:v>
                </c:pt>
                <c:pt idx="3">
                  <c:v>3.8461538461538458</c:v>
                </c:pt>
              </c:numCache>
            </c:numRef>
          </c:val>
          <c:extLst>
            <c:ext xmlns:c16="http://schemas.microsoft.com/office/drawing/2014/chart" uri="{C3380CC4-5D6E-409C-BE32-E72D297353CC}">
              <c16:uniqueId val="{00000001-F837-4B46-A8D7-52C543B9978B}"/>
            </c:ext>
          </c:extLst>
        </c:ser>
        <c:dLbls>
          <c:showLegendKey val="0"/>
          <c:showVal val="0"/>
          <c:showCatName val="0"/>
          <c:showSerName val="0"/>
          <c:showPercent val="0"/>
          <c:showBubbleSize val="0"/>
        </c:dLbls>
        <c:gapWidth val="182"/>
        <c:axId val="176118776"/>
        <c:axId val="175726880"/>
      </c:barChart>
      <c:catAx>
        <c:axId val="176118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5726880"/>
        <c:crosses val="autoZero"/>
        <c:auto val="1"/>
        <c:lblAlgn val="ctr"/>
        <c:lblOffset val="100"/>
        <c:noMultiLvlLbl val="0"/>
      </c:catAx>
      <c:valAx>
        <c:axId val="175726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118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1"/>
            <c:plus>
              <c:numRef>
                <c:f>graphs!$J$28:$J$30</c:f>
                <c:numCache>
                  <c:formatCode>General</c:formatCode>
                  <c:ptCount val="3"/>
                  <c:pt idx="0">
                    <c:v>0.11</c:v>
                  </c:pt>
                  <c:pt idx="1">
                    <c:v>0.1</c:v>
                  </c:pt>
                  <c:pt idx="2">
                    <c:v>0.26</c:v>
                  </c:pt>
                </c:numCache>
              </c:numRef>
            </c:plus>
            <c:minus>
              <c:numRef>
                <c:f>graphs!$J$28:$J$30</c:f>
                <c:numCache>
                  <c:formatCode>General</c:formatCode>
                  <c:ptCount val="3"/>
                  <c:pt idx="0">
                    <c:v>0.11</c:v>
                  </c:pt>
                  <c:pt idx="1">
                    <c:v>0.1</c:v>
                  </c:pt>
                  <c:pt idx="2">
                    <c:v>0.26</c:v>
                  </c:pt>
                </c:numCache>
              </c:numRef>
            </c:minus>
            <c:spPr>
              <a:noFill/>
              <a:ln w="9525" cap="flat" cmpd="sng" algn="ctr">
                <a:solidFill>
                  <a:schemeClr val="tx1">
                    <a:lumMod val="65000"/>
                    <a:lumOff val="35000"/>
                  </a:schemeClr>
                </a:solidFill>
                <a:round/>
              </a:ln>
              <a:effectLst/>
            </c:spPr>
          </c:errBars>
          <c:cat>
            <c:strRef>
              <c:f>graphs!$M$28:$M$30</c:f>
              <c:strCache>
                <c:ptCount val="3"/>
                <c:pt idx="0">
                  <c:v>None</c:v>
                </c:pt>
                <c:pt idx="1">
                  <c:v>1-4 reasons</c:v>
                </c:pt>
                <c:pt idx="2">
                  <c:v>5-7 reasons</c:v>
                </c:pt>
              </c:strCache>
            </c:strRef>
          </c:cat>
          <c:val>
            <c:numRef>
              <c:f>graphs!$N$28:$N$30</c:f>
              <c:numCache>
                <c:formatCode>General</c:formatCode>
                <c:ptCount val="3"/>
                <c:pt idx="0">
                  <c:v>4.7699999999999996</c:v>
                </c:pt>
                <c:pt idx="1">
                  <c:v>4.71</c:v>
                </c:pt>
                <c:pt idx="2">
                  <c:v>4.1100000000000003</c:v>
                </c:pt>
              </c:numCache>
            </c:numRef>
          </c:val>
          <c:extLst>
            <c:ext xmlns:c16="http://schemas.microsoft.com/office/drawing/2014/chart" uri="{C3380CC4-5D6E-409C-BE32-E72D297353CC}">
              <c16:uniqueId val="{00000000-A93F-4FC7-A81C-1FE50DE1ACB3}"/>
            </c:ext>
          </c:extLst>
        </c:ser>
        <c:dLbls>
          <c:showLegendKey val="0"/>
          <c:showVal val="0"/>
          <c:showCatName val="0"/>
          <c:showSerName val="0"/>
          <c:showPercent val="0"/>
          <c:showBubbleSize val="0"/>
        </c:dLbls>
        <c:gapWidth val="219"/>
        <c:overlap val="-27"/>
        <c:axId val="178631664"/>
        <c:axId val="178632056"/>
      </c:barChart>
      <c:catAx>
        <c:axId val="178631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NZ" dirty="0"/>
                  <a:t>Number of ‘strategic’ reasons given for omitting assessments </a:t>
                </a:r>
              </a:p>
            </c:rich>
          </c:tx>
          <c:layout>
            <c:manualLayout>
              <c:xMode val="edge"/>
              <c:yMode val="edge"/>
              <c:x val="0.31792966306083076"/>
              <c:y val="0.922733886860766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32056"/>
        <c:crosses val="autoZero"/>
        <c:auto val="1"/>
        <c:lblAlgn val="ctr"/>
        <c:lblOffset val="100"/>
        <c:noMultiLvlLbl val="0"/>
      </c:catAx>
      <c:valAx>
        <c:axId val="178632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NZ"/>
                  <a:t>100-level GPA</a:t>
                </a:r>
              </a:p>
            </c:rich>
          </c:tx>
          <c:layout>
            <c:manualLayout>
              <c:xMode val="edge"/>
              <c:yMode val="edge"/>
              <c:x val="2.2222222222222223E-2"/>
              <c:y val="0.3262886410032079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31664"/>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Graphs!$H$28</c:f>
              <c:strCache>
                <c:ptCount val="1"/>
                <c:pt idx="0">
                  <c:v>Internal</c:v>
                </c:pt>
              </c:strCache>
            </c:strRef>
          </c:tx>
          <c:spPr>
            <a:solidFill>
              <a:schemeClr val="accent1"/>
            </a:solidFill>
            <a:ln>
              <a:noFill/>
            </a:ln>
            <a:effectLst/>
          </c:spPr>
          <c:invertIfNegative val="0"/>
          <c:cat>
            <c:strRef>
              <c:f>Graphs!$I$27:$K$27</c:f>
              <c:strCache>
                <c:ptCount val="3"/>
                <c:pt idx="0">
                  <c:v>MATH132: Introduction to Mathematical Thinking</c:v>
                </c:pt>
                <c:pt idx="1">
                  <c:v>MATH141: Calculus</c:v>
                </c:pt>
                <c:pt idx="2">
                  <c:v>MATH151: Algebra</c:v>
                </c:pt>
              </c:strCache>
            </c:strRef>
          </c:cat>
          <c:val>
            <c:numRef>
              <c:f>Graphs!$I$28:$K$28</c:f>
              <c:numCache>
                <c:formatCode>General</c:formatCode>
                <c:ptCount val="3"/>
                <c:pt idx="0">
                  <c:v>9.4E-2</c:v>
                </c:pt>
                <c:pt idx="1">
                  <c:v>0.08</c:v>
                </c:pt>
                <c:pt idx="2">
                  <c:v>5.0000000000000001E-3</c:v>
                </c:pt>
              </c:numCache>
            </c:numRef>
          </c:val>
          <c:extLst>
            <c:ext xmlns:c16="http://schemas.microsoft.com/office/drawing/2014/chart" uri="{C3380CC4-5D6E-409C-BE32-E72D297353CC}">
              <c16:uniqueId val="{00000000-AEDF-4739-8D5E-08F73EB0D312}"/>
            </c:ext>
          </c:extLst>
        </c:ser>
        <c:ser>
          <c:idx val="1"/>
          <c:order val="1"/>
          <c:tx>
            <c:strRef>
              <c:f>Graphs!$H$29</c:f>
              <c:strCache>
                <c:ptCount val="1"/>
                <c:pt idx="0">
                  <c:v>Joint</c:v>
                </c:pt>
              </c:strCache>
            </c:strRef>
          </c:tx>
          <c:spPr>
            <a:solidFill>
              <a:schemeClr val="accent2"/>
            </a:solidFill>
            <a:ln>
              <a:noFill/>
            </a:ln>
            <a:effectLst/>
          </c:spPr>
          <c:invertIfNegative val="0"/>
          <c:cat>
            <c:strRef>
              <c:f>Graphs!$I$27:$K$27</c:f>
              <c:strCache>
                <c:ptCount val="3"/>
                <c:pt idx="0">
                  <c:v>MATH132: Introduction to Mathematical Thinking</c:v>
                </c:pt>
                <c:pt idx="1">
                  <c:v>MATH141: Calculus</c:v>
                </c:pt>
                <c:pt idx="2">
                  <c:v>MATH151: Algebra</c:v>
                </c:pt>
              </c:strCache>
            </c:strRef>
          </c:cat>
          <c:val>
            <c:numRef>
              <c:f>Graphs!$I$29:$K$29</c:f>
              <c:numCache>
                <c:formatCode>General</c:formatCode>
                <c:ptCount val="3"/>
                <c:pt idx="0">
                  <c:v>0.22700000000000001</c:v>
                </c:pt>
                <c:pt idx="1">
                  <c:v>0.13800000000000001</c:v>
                </c:pt>
                <c:pt idx="2">
                  <c:v>0.16400000000000001</c:v>
                </c:pt>
              </c:numCache>
            </c:numRef>
          </c:val>
          <c:extLst>
            <c:ext xmlns:c16="http://schemas.microsoft.com/office/drawing/2014/chart" uri="{C3380CC4-5D6E-409C-BE32-E72D297353CC}">
              <c16:uniqueId val="{00000001-AEDF-4739-8D5E-08F73EB0D312}"/>
            </c:ext>
          </c:extLst>
        </c:ser>
        <c:ser>
          <c:idx val="2"/>
          <c:order val="2"/>
          <c:tx>
            <c:strRef>
              <c:f>Graphs!$H$30</c:f>
              <c:strCache>
                <c:ptCount val="1"/>
                <c:pt idx="0">
                  <c:v>External</c:v>
                </c:pt>
              </c:strCache>
            </c:strRef>
          </c:tx>
          <c:spPr>
            <a:solidFill>
              <a:schemeClr val="accent3"/>
            </a:solidFill>
            <a:ln>
              <a:noFill/>
            </a:ln>
            <a:effectLst/>
          </c:spPr>
          <c:invertIfNegative val="0"/>
          <c:cat>
            <c:strRef>
              <c:f>Graphs!$I$27:$K$27</c:f>
              <c:strCache>
                <c:ptCount val="3"/>
                <c:pt idx="0">
                  <c:v>MATH132: Introduction to Mathematical Thinking</c:v>
                </c:pt>
                <c:pt idx="1">
                  <c:v>MATH141: Calculus</c:v>
                </c:pt>
                <c:pt idx="2">
                  <c:v>MATH151: Algebra</c:v>
                </c:pt>
              </c:strCache>
            </c:strRef>
          </c:cat>
          <c:val>
            <c:numRef>
              <c:f>Graphs!$I$30:$K$30</c:f>
              <c:numCache>
                <c:formatCode>General</c:formatCode>
                <c:ptCount val="3"/>
                <c:pt idx="0">
                  <c:v>6.8000000000000005E-2</c:v>
                </c:pt>
                <c:pt idx="1">
                  <c:v>0.23899999999999999</c:v>
                </c:pt>
                <c:pt idx="2">
                  <c:v>0.23699999999999999</c:v>
                </c:pt>
              </c:numCache>
            </c:numRef>
          </c:val>
          <c:extLst>
            <c:ext xmlns:c16="http://schemas.microsoft.com/office/drawing/2014/chart" uri="{C3380CC4-5D6E-409C-BE32-E72D297353CC}">
              <c16:uniqueId val="{00000002-AEDF-4739-8D5E-08F73EB0D312}"/>
            </c:ext>
          </c:extLst>
        </c:ser>
        <c:dLbls>
          <c:showLegendKey val="0"/>
          <c:showVal val="0"/>
          <c:showCatName val="0"/>
          <c:showSerName val="0"/>
          <c:showPercent val="0"/>
          <c:showBubbleSize val="0"/>
        </c:dLbls>
        <c:gapWidth val="150"/>
        <c:overlap val="100"/>
        <c:axId val="179243720"/>
        <c:axId val="179244112"/>
      </c:barChart>
      <c:catAx>
        <c:axId val="17924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244112"/>
        <c:crosses val="autoZero"/>
        <c:auto val="1"/>
        <c:lblAlgn val="ctr"/>
        <c:lblOffset val="100"/>
        <c:noMultiLvlLbl val="0"/>
      </c:catAx>
      <c:valAx>
        <c:axId val="17924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243720"/>
        <c:crosses val="autoZero"/>
        <c:crossBetween val="between"/>
      </c:valAx>
      <c:spPr>
        <a:noFill/>
        <a:ln>
          <a:noFill/>
        </a:ln>
        <a:effectLst/>
      </c:spPr>
    </c:plotArea>
    <c:legend>
      <c:legendPos val="t"/>
      <c:layout>
        <c:manualLayout>
          <c:xMode val="edge"/>
          <c:yMode val="edge"/>
          <c:x val="0.23190004374453194"/>
          <c:y val="2.7777777777777776E-2"/>
          <c:w val="0.53897747156605424"/>
          <c:h val="7.81255468066491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Graphs!$H$4</c:f>
              <c:strCache>
                <c:ptCount val="1"/>
                <c:pt idx="0">
                  <c:v>Internal</c:v>
                </c:pt>
              </c:strCache>
            </c:strRef>
          </c:tx>
          <c:spPr>
            <a:solidFill>
              <a:schemeClr val="accent1"/>
            </a:solidFill>
            <a:ln>
              <a:noFill/>
            </a:ln>
            <a:effectLst/>
          </c:spPr>
          <c:invertIfNegative val="0"/>
          <c:cat>
            <c:strRef>
              <c:f>Graphs!$I$3:$M$3</c:f>
              <c:strCache>
                <c:ptCount val="5"/>
                <c:pt idx="0">
                  <c:v>Final grade</c:v>
                </c:pt>
                <c:pt idx="1">
                  <c:v>Lab. Component</c:v>
                </c:pt>
                <c:pt idx="2">
                  <c:v>Assignment</c:v>
                </c:pt>
                <c:pt idx="3">
                  <c:v>Test</c:v>
                </c:pt>
                <c:pt idx="4">
                  <c:v>Final exam</c:v>
                </c:pt>
              </c:strCache>
            </c:strRef>
          </c:cat>
          <c:val>
            <c:numRef>
              <c:f>Graphs!$I$4:$M$4</c:f>
              <c:numCache>
                <c:formatCode>General</c:formatCode>
                <c:ptCount val="5"/>
                <c:pt idx="0">
                  <c:v>1.2E-2</c:v>
                </c:pt>
                <c:pt idx="1">
                  <c:v>4.0000000000000001E-3</c:v>
                </c:pt>
                <c:pt idx="2">
                  <c:v>1.4999999999999999E-2</c:v>
                </c:pt>
                <c:pt idx="3">
                  <c:v>1E-3</c:v>
                </c:pt>
                <c:pt idx="4">
                  <c:v>2E-3</c:v>
                </c:pt>
              </c:numCache>
            </c:numRef>
          </c:val>
          <c:extLst>
            <c:ext xmlns:c16="http://schemas.microsoft.com/office/drawing/2014/chart" uri="{C3380CC4-5D6E-409C-BE32-E72D297353CC}">
              <c16:uniqueId val="{00000000-6AAD-49E0-ADFC-66BB32EBAA44}"/>
            </c:ext>
          </c:extLst>
        </c:ser>
        <c:ser>
          <c:idx val="1"/>
          <c:order val="1"/>
          <c:tx>
            <c:strRef>
              <c:f>Graphs!$H$5</c:f>
              <c:strCache>
                <c:ptCount val="1"/>
                <c:pt idx="0">
                  <c:v>Joint</c:v>
                </c:pt>
              </c:strCache>
            </c:strRef>
          </c:tx>
          <c:spPr>
            <a:solidFill>
              <a:schemeClr val="accent2"/>
            </a:solidFill>
            <a:ln>
              <a:noFill/>
            </a:ln>
            <a:effectLst/>
          </c:spPr>
          <c:invertIfNegative val="0"/>
          <c:cat>
            <c:strRef>
              <c:f>Graphs!$I$3:$M$3</c:f>
              <c:strCache>
                <c:ptCount val="5"/>
                <c:pt idx="0">
                  <c:v>Final grade</c:v>
                </c:pt>
                <c:pt idx="1">
                  <c:v>Lab. Component</c:v>
                </c:pt>
                <c:pt idx="2">
                  <c:v>Assignment</c:v>
                </c:pt>
                <c:pt idx="3">
                  <c:v>Test</c:v>
                </c:pt>
                <c:pt idx="4">
                  <c:v>Final exam</c:v>
                </c:pt>
              </c:strCache>
            </c:strRef>
          </c:cat>
          <c:val>
            <c:numRef>
              <c:f>Graphs!$I$5:$M$5</c:f>
              <c:numCache>
                <c:formatCode>General</c:formatCode>
                <c:ptCount val="5"/>
                <c:pt idx="0">
                  <c:v>8.5000000000000006E-2</c:v>
                </c:pt>
                <c:pt idx="1">
                  <c:v>4.1000000000000002E-2</c:v>
                </c:pt>
                <c:pt idx="2">
                  <c:v>6.5000000000000002E-2</c:v>
                </c:pt>
                <c:pt idx="3">
                  <c:v>4.9000000000000002E-2</c:v>
                </c:pt>
                <c:pt idx="4">
                  <c:v>2.3E-2</c:v>
                </c:pt>
              </c:numCache>
            </c:numRef>
          </c:val>
          <c:extLst>
            <c:ext xmlns:c16="http://schemas.microsoft.com/office/drawing/2014/chart" uri="{C3380CC4-5D6E-409C-BE32-E72D297353CC}">
              <c16:uniqueId val="{00000001-6AAD-49E0-ADFC-66BB32EBAA44}"/>
            </c:ext>
          </c:extLst>
        </c:ser>
        <c:ser>
          <c:idx val="2"/>
          <c:order val="2"/>
          <c:tx>
            <c:strRef>
              <c:f>Graphs!$H$6</c:f>
              <c:strCache>
                <c:ptCount val="1"/>
                <c:pt idx="0">
                  <c:v>External</c:v>
                </c:pt>
              </c:strCache>
            </c:strRef>
          </c:tx>
          <c:spPr>
            <a:solidFill>
              <a:schemeClr val="accent3"/>
            </a:solidFill>
            <a:ln>
              <a:noFill/>
            </a:ln>
            <a:effectLst/>
          </c:spPr>
          <c:invertIfNegative val="0"/>
          <c:cat>
            <c:strRef>
              <c:f>Graphs!$I$3:$M$3</c:f>
              <c:strCache>
                <c:ptCount val="5"/>
                <c:pt idx="0">
                  <c:v>Final grade</c:v>
                </c:pt>
                <c:pt idx="1">
                  <c:v>Lab. Component</c:v>
                </c:pt>
                <c:pt idx="2">
                  <c:v>Assignment</c:v>
                </c:pt>
                <c:pt idx="3">
                  <c:v>Test</c:v>
                </c:pt>
                <c:pt idx="4">
                  <c:v>Final exam</c:v>
                </c:pt>
              </c:strCache>
            </c:strRef>
          </c:cat>
          <c:val>
            <c:numRef>
              <c:f>Graphs!$I$6:$M$6</c:f>
              <c:numCache>
                <c:formatCode>General</c:formatCode>
                <c:ptCount val="5"/>
                <c:pt idx="0">
                  <c:v>0.216</c:v>
                </c:pt>
                <c:pt idx="1">
                  <c:v>0.14599999999999999</c:v>
                </c:pt>
                <c:pt idx="2">
                  <c:v>0.16400000000000001</c:v>
                </c:pt>
                <c:pt idx="3">
                  <c:v>0.26700000000000002</c:v>
                </c:pt>
                <c:pt idx="4">
                  <c:v>9.1999999999999998E-2</c:v>
                </c:pt>
              </c:numCache>
            </c:numRef>
          </c:val>
          <c:extLst>
            <c:ext xmlns:c16="http://schemas.microsoft.com/office/drawing/2014/chart" uri="{C3380CC4-5D6E-409C-BE32-E72D297353CC}">
              <c16:uniqueId val="{00000002-6AAD-49E0-ADFC-66BB32EBAA44}"/>
            </c:ext>
          </c:extLst>
        </c:ser>
        <c:dLbls>
          <c:showLegendKey val="0"/>
          <c:showVal val="0"/>
          <c:showCatName val="0"/>
          <c:showSerName val="0"/>
          <c:showPercent val="0"/>
          <c:showBubbleSize val="0"/>
        </c:dLbls>
        <c:gapWidth val="150"/>
        <c:overlap val="100"/>
        <c:axId val="178632840"/>
        <c:axId val="178633232"/>
      </c:barChart>
      <c:catAx>
        <c:axId val="17863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33232"/>
        <c:crosses val="autoZero"/>
        <c:auto val="1"/>
        <c:lblAlgn val="ctr"/>
        <c:lblOffset val="100"/>
        <c:noMultiLvlLbl val="0"/>
      </c:catAx>
      <c:valAx>
        <c:axId val="17863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32840"/>
        <c:crosses val="autoZero"/>
        <c:crossBetween val="between"/>
      </c:valAx>
      <c:spPr>
        <a:noFill/>
        <a:ln>
          <a:noFill/>
        </a:ln>
        <a:effectLst/>
      </c:spPr>
    </c:plotArea>
    <c:legend>
      <c:legendPos val="t"/>
      <c:layout>
        <c:manualLayout>
          <c:xMode val="edge"/>
          <c:yMode val="edge"/>
          <c:x val="0.26245559930008749"/>
          <c:y val="2.7777777777777776E-2"/>
          <c:w val="0.66464479688899847"/>
          <c:h val="7.81255468066491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Graphs!$J$53</c:f>
              <c:strCache>
                <c:ptCount val="1"/>
                <c:pt idx="0">
                  <c:v>Internal</c:v>
                </c:pt>
              </c:strCache>
            </c:strRef>
          </c:tx>
          <c:spPr>
            <a:solidFill>
              <a:schemeClr val="accent1"/>
            </a:solidFill>
            <a:ln>
              <a:noFill/>
            </a:ln>
            <a:effectLst/>
          </c:spPr>
          <c:invertIfNegative val="0"/>
          <c:cat>
            <c:strRef>
              <c:f>Graphs!$K$52:$L$52</c:f>
              <c:strCache>
                <c:ptCount val="2"/>
                <c:pt idx="0">
                  <c:v>HIST118: Making Europe Modern: Citizens, States and Nations</c:v>
                </c:pt>
                <c:pt idx="1">
                  <c:v>HIST121: World War One and its Legacies</c:v>
                </c:pt>
              </c:strCache>
            </c:strRef>
          </c:cat>
          <c:val>
            <c:numRef>
              <c:f>Graphs!$K$53:$L$53</c:f>
              <c:numCache>
                <c:formatCode>General</c:formatCode>
                <c:ptCount val="2"/>
                <c:pt idx="0">
                  <c:v>0.22600000000000001</c:v>
                </c:pt>
                <c:pt idx="1">
                  <c:v>0.11799999999999999</c:v>
                </c:pt>
              </c:numCache>
            </c:numRef>
          </c:val>
          <c:extLst>
            <c:ext xmlns:c16="http://schemas.microsoft.com/office/drawing/2014/chart" uri="{C3380CC4-5D6E-409C-BE32-E72D297353CC}">
              <c16:uniqueId val="{00000000-F930-4664-A669-AAC07B3B4331}"/>
            </c:ext>
          </c:extLst>
        </c:ser>
        <c:ser>
          <c:idx val="1"/>
          <c:order val="1"/>
          <c:tx>
            <c:strRef>
              <c:f>Graphs!$J$54</c:f>
              <c:strCache>
                <c:ptCount val="1"/>
                <c:pt idx="0">
                  <c:v>Joint</c:v>
                </c:pt>
              </c:strCache>
            </c:strRef>
          </c:tx>
          <c:spPr>
            <a:solidFill>
              <a:schemeClr val="accent2"/>
            </a:solidFill>
            <a:ln>
              <a:noFill/>
            </a:ln>
            <a:effectLst/>
          </c:spPr>
          <c:invertIfNegative val="0"/>
          <c:cat>
            <c:strRef>
              <c:f>Graphs!$K$52:$L$52</c:f>
              <c:strCache>
                <c:ptCount val="2"/>
                <c:pt idx="0">
                  <c:v>HIST118: Making Europe Modern: Citizens, States and Nations</c:v>
                </c:pt>
                <c:pt idx="1">
                  <c:v>HIST121: World War One and its Legacies</c:v>
                </c:pt>
              </c:strCache>
            </c:strRef>
          </c:cat>
          <c:val>
            <c:numRef>
              <c:f>Graphs!$K$54:$L$54</c:f>
              <c:numCache>
                <c:formatCode>General</c:formatCode>
                <c:ptCount val="2"/>
                <c:pt idx="0">
                  <c:v>0.215</c:v>
                </c:pt>
                <c:pt idx="1">
                  <c:v>0.16900000000000001</c:v>
                </c:pt>
              </c:numCache>
            </c:numRef>
          </c:val>
          <c:extLst>
            <c:ext xmlns:c16="http://schemas.microsoft.com/office/drawing/2014/chart" uri="{C3380CC4-5D6E-409C-BE32-E72D297353CC}">
              <c16:uniqueId val="{00000001-F930-4664-A669-AAC07B3B4331}"/>
            </c:ext>
          </c:extLst>
        </c:ser>
        <c:ser>
          <c:idx val="2"/>
          <c:order val="2"/>
          <c:tx>
            <c:strRef>
              <c:f>Graphs!$J$55</c:f>
              <c:strCache>
                <c:ptCount val="1"/>
                <c:pt idx="0">
                  <c:v>External</c:v>
                </c:pt>
              </c:strCache>
            </c:strRef>
          </c:tx>
          <c:spPr>
            <a:solidFill>
              <a:schemeClr val="accent3"/>
            </a:solidFill>
            <a:ln>
              <a:noFill/>
            </a:ln>
            <a:effectLst/>
          </c:spPr>
          <c:invertIfNegative val="0"/>
          <c:cat>
            <c:strRef>
              <c:f>Graphs!$K$52:$L$52</c:f>
              <c:strCache>
                <c:ptCount val="2"/>
                <c:pt idx="0">
                  <c:v>HIST118: Making Europe Modern: Citizens, States and Nations</c:v>
                </c:pt>
                <c:pt idx="1">
                  <c:v>HIST121: World War One and its Legacies</c:v>
                </c:pt>
              </c:strCache>
            </c:strRef>
          </c:cat>
          <c:val>
            <c:numRef>
              <c:f>Graphs!$K$55:$L$55</c:f>
              <c:numCache>
                <c:formatCode>General</c:formatCode>
                <c:ptCount val="2"/>
                <c:pt idx="0">
                  <c:v>2.7E-2</c:v>
                </c:pt>
                <c:pt idx="1">
                  <c:v>7.4999999999999997E-2</c:v>
                </c:pt>
              </c:numCache>
            </c:numRef>
          </c:val>
          <c:extLst>
            <c:ext xmlns:c16="http://schemas.microsoft.com/office/drawing/2014/chart" uri="{C3380CC4-5D6E-409C-BE32-E72D297353CC}">
              <c16:uniqueId val="{00000002-F930-4664-A669-AAC07B3B4331}"/>
            </c:ext>
          </c:extLst>
        </c:ser>
        <c:dLbls>
          <c:showLegendKey val="0"/>
          <c:showVal val="0"/>
          <c:showCatName val="0"/>
          <c:showSerName val="0"/>
          <c:showPercent val="0"/>
          <c:showBubbleSize val="0"/>
        </c:dLbls>
        <c:gapWidth val="150"/>
        <c:overlap val="100"/>
        <c:axId val="179244896"/>
        <c:axId val="179245288"/>
      </c:barChart>
      <c:catAx>
        <c:axId val="1792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245288"/>
        <c:crosses val="autoZero"/>
        <c:auto val="1"/>
        <c:lblAlgn val="ctr"/>
        <c:lblOffset val="100"/>
        <c:noMultiLvlLbl val="0"/>
      </c:catAx>
      <c:valAx>
        <c:axId val="17924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244896"/>
        <c:crosses val="autoZero"/>
        <c:crossBetween val="between"/>
      </c:valAx>
      <c:spPr>
        <a:noFill/>
        <a:ln>
          <a:noFill/>
        </a:ln>
        <a:effectLst/>
      </c:spPr>
    </c:plotArea>
    <c:legend>
      <c:legendPos val="t"/>
      <c:layout>
        <c:manualLayout>
          <c:xMode val="edge"/>
          <c:yMode val="edge"/>
          <c:x val="0.28745559930008752"/>
          <c:y val="2.7777777777777776E-2"/>
          <c:w val="0.52786636045494317"/>
          <c:h val="7.81255468066491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Graphs!$V$25</c:f>
              <c:strCache>
                <c:ptCount val="1"/>
                <c:pt idx="0">
                  <c:v>Internal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Graphs!$W$24:$Y$24</c:f>
              <c:strCache>
                <c:ptCount val="3"/>
                <c:pt idx="0">
                  <c:v>GEOG111: An Introduction to Physical Geography and Earth Sciences</c:v>
                </c:pt>
                <c:pt idx="1">
                  <c:v>GEOG112: Introduction to Human Geography and Development Studies</c:v>
                </c:pt>
                <c:pt idx="2">
                  <c:v>GEOG114: Environment and Resources</c:v>
                </c:pt>
              </c:strCache>
            </c:strRef>
          </c:cat>
          <c:val>
            <c:numRef>
              <c:f>Graphs!$W$25:$Y$25</c:f>
              <c:numCache>
                <c:formatCode>General</c:formatCode>
                <c:ptCount val="3"/>
                <c:pt idx="0">
                  <c:v>9.2999999999999999E-2</c:v>
                </c:pt>
                <c:pt idx="1">
                  <c:v>0.191</c:v>
                </c:pt>
                <c:pt idx="2">
                  <c:v>0.14399999999999999</c:v>
                </c:pt>
              </c:numCache>
            </c:numRef>
          </c:val>
          <c:extLst>
            <c:ext xmlns:c16="http://schemas.microsoft.com/office/drawing/2014/chart" uri="{C3380CC4-5D6E-409C-BE32-E72D297353CC}">
              <c16:uniqueId val="{00000000-A7DA-4C80-9E9C-FE0EA0F45094}"/>
            </c:ext>
          </c:extLst>
        </c:ser>
        <c:ser>
          <c:idx val="1"/>
          <c:order val="1"/>
          <c:tx>
            <c:strRef>
              <c:f>Graphs!$V$26</c:f>
              <c:strCache>
                <c:ptCount val="1"/>
                <c:pt idx="0">
                  <c:v>Joint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Graphs!$W$24:$Y$24</c:f>
              <c:strCache>
                <c:ptCount val="3"/>
                <c:pt idx="0">
                  <c:v>GEOG111: An Introduction to Physical Geography and Earth Sciences</c:v>
                </c:pt>
                <c:pt idx="1">
                  <c:v>GEOG112: Introduction to Human Geography and Development Studies</c:v>
                </c:pt>
                <c:pt idx="2">
                  <c:v>GEOG114: Environment and Resources</c:v>
                </c:pt>
              </c:strCache>
            </c:strRef>
          </c:cat>
          <c:val>
            <c:numRef>
              <c:f>Graphs!$W$26:$Y$26</c:f>
              <c:numCache>
                <c:formatCode>General</c:formatCode>
                <c:ptCount val="3"/>
                <c:pt idx="0">
                  <c:v>9.1000000000000011E-2</c:v>
                </c:pt>
                <c:pt idx="1">
                  <c:v>0.14199999999999996</c:v>
                </c:pt>
                <c:pt idx="2">
                  <c:v>7.4999999999999983E-2</c:v>
                </c:pt>
              </c:numCache>
            </c:numRef>
          </c:val>
          <c:extLst>
            <c:ext xmlns:c16="http://schemas.microsoft.com/office/drawing/2014/chart" uri="{C3380CC4-5D6E-409C-BE32-E72D297353CC}">
              <c16:uniqueId val="{00000001-A7DA-4C80-9E9C-FE0EA0F45094}"/>
            </c:ext>
          </c:extLst>
        </c:ser>
        <c:ser>
          <c:idx val="2"/>
          <c:order val="2"/>
          <c:tx>
            <c:strRef>
              <c:f>Graphs!$V$27</c:f>
              <c:strCache>
                <c:ptCount val="1"/>
                <c:pt idx="0">
                  <c:v>External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Graphs!$W$24:$Y$24</c:f>
              <c:strCache>
                <c:ptCount val="3"/>
                <c:pt idx="0">
                  <c:v>GEOG111: An Introduction to Physical Geography and Earth Sciences</c:v>
                </c:pt>
                <c:pt idx="1">
                  <c:v>GEOG112: Introduction to Human Geography and Development Studies</c:v>
                </c:pt>
                <c:pt idx="2">
                  <c:v>GEOG114: Environment and Resources</c:v>
                </c:pt>
              </c:strCache>
            </c:strRef>
          </c:cat>
          <c:val>
            <c:numRef>
              <c:f>Graphs!$W$27:$Y$27</c:f>
              <c:numCache>
                <c:formatCode>General</c:formatCode>
                <c:ptCount val="3"/>
                <c:pt idx="0">
                  <c:v>1.0999999999999999E-2</c:v>
                </c:pt>
                <c:pt idx="1">
                  <c:v>8.9999999999999993E-3</c:v>
                </c:pt>
                <c:pt idx="2">
                  <c:v>2E-3</c:v>
                </c:pt>
              </c:numCache>
            </c:numRef>
          </c:val>
          <c:extLst>
            <c:ext xmlns:c16="http://schemas.microsoft.com/office/drawing/2014/chart" uri="{C3380CC4-5D6E-409C-BE32-E72D297353CC}">
              <c16:uniqueId val="{00000002-A7DA-4C80-9E9C-FE0EA0F45094}"/>
            </c:ext>
          </c:extLst>
        </c:ser>
        <c:dLbls>
          <c:dLblPos val="ctr"/>
          <c:showLegendKey val="0"/>
          <c:showVal val="1"/>
          <c:showCatName val="0"/>
          <c:showSerName val="0"/>
          <c:showPercent val="0"/>
          <c:showBubbleSize val="0"/>
        </c:dLbls>
        <c:gapWidth val="150"/>
        <c:overlap val="100"/>
        <c:axId val="179246072"/>
        <c:axId val="179246464"/>
      </c:barChart>
      <c:catAx>
        <c:axId val="17924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246464"/>
        <c:crosses val="autoZero"/>
        <c:auto val="1"/>
        <c:lblAlgn val="ctr"/>
        <c:lblOffset val="100"/>
        <c:noMultiLvlLbl val="0"/>
      </c:catAx>
      <c:valAx>
        <c:axId val="1792464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246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Graphs!$V$3</c:f>
              <c:strCache>
                <c:ptCount val="1"/>
                <c:pt idx="0">
                  <c:v>Internal</c:v>
                </c:pt>
              </c:strCache>
            </c:strRef>
          </c:tx>
          <c:spPr>
            <a:solidFill>
              <a:schemeClr val="accent1"/>
            </a:solidFill>
            <a:ln>
              <a:noFill/>
            </a:ln>
            <a:effectLst/>
          </c:spPr>
          <c:invertIfNegative val="0"/>
          <c:cat>
            <c:strRef>
              <c:f>Graphs!$W$2:$Z$2</c:f>
              <c:strCache>
                <c:ptCount val="4"/>
                <c:pt idx="0">
                  <c:v>ENGL111: English Literature, 1380-1830</c:v>
                </c:pt>
                <c:pt idx="1">
                  <c:v>ENGL112: Literature and theatre of NZ and the Pacific</c:v>
                </c:pt>
                <c:pt idx="2">
                  <c:v>ENGL114: Introduction to Literary Form</c:v>
                </c:pt>
                <c:pt idx="3">
                  <c:v>ENGL117: How to read stories</c:v>
                </c:pt>
              </c:strCache>
            </c:strRef>
          </c:cat>
          <c:val>
            <c:numRef>
              <c:f>Graphs!$W$3:$Z$3</c:f>
              <c:numCache>
                <c:formatCode>General</c:formatCode>
                <c:ptCount val="4"/>
                <c:pt idx="0">
                  <c:v>5.2999999999999999E-2</c:v>
                </c:pt>
                <c:pt idx="1">
                  <c:v>0.16200000000000001</c:v>
                </c:pt>
                <c:pt idx="2">
                  <c:v>0.23100000000000001</c:v>
                </c:pt>
                <c:pt idx="3">
                  <c:v>8.2000000000000003E-2</c:v>
                </c:pt>
              </c:numCache>
            </c:numRef>
          </c:val>
          <c:extLst>
            <c:ext xmlns:c16="http://schemas.microsoft.com/office/drawing/2014/chart" uri="{C3380CC4-5D6E-409C-BE32-E72D297353CC}">
              <c16:uniqueId val="{00000000-31AA-43E6-BC2C-9552E79810BF}"/>
            </c:ext>
          </c:extLst>
        </c:ser>
        <c:ser>
          <c:idx val="1"/>
          <c:order val="1"/>
          <c:tx>
            <c:strRef>
              <c:f>Graphs!$V$4</c:f>
              <c:strCache>
                <c:ptCount val="1"/>
                <c:pt idx="0">
                  <c:v>Joint</c:v>
                </c:pt>
              </c:strCache>
            </c:strRef>
          </c:tx>
          <c:spPr>
            <a:solidFill>
              <a:schemeClr val="accent2"/>
            </a:solidFill>
            <a:ln>
              <a:noFill/>
            </a:ln>
            <a:effectLst/>
          </c:spPr>
          <c:invertIfNegative val="0"/>
          <c:cat>
            <c:strRef>
              <c:f>Graphs!$W$2:$Z$2</c:f>
              <c:strCache>
                <c:ptCount val="4"/>
                <c:pt idx="0">
                  <c:v>ENGL111: English Literature, 1380-1830</c:v>
                </c:pt>
                <c:pt idx="1">
                  <c:v>ENGL112: Literature and theatre of NZ and the Pacific</c:v>
                </c:pt>
                <c:pt idx="2">
                  <c:v>ENGL114: Introduction to Literary Form</c:v>
                </c:pt>
                <c:pt idx="3">
                  <c:v>ENGL117: How to read stories</c:v>
                </c:pt>
              </c:strCache>
            </c:strRef>
          </c:cat>
          <c:val>
            <c:numRef>
              <c:f>Graphs!$W$4:$Z$4</c:f>
              <c:numCache>
                <c:formatCode>General</c:formatCode>
                <c:ptCount val="4"/>
                <c:pt idx="0">
                  <c:v>6.8999999999999992E-2</c:v>
                </c:pt>
                <c:pt idx="1">
                  <c:v>4.1000000000000009E-2</c:v>
                </c:pt>
                <c:pt idx="2">
                  <c:v>9.8000000000000004E-2</c:v>
                </c:pt>
                <c:pt idx="3">
                  <c:v>0.10599999999999998</c:v>
                </c:pt>
              </c:numCache>
            </c:numRef>
          </c:val>
          <c:extLst>
            <c:ext xmlns:c16="http://schemas.microsoft.com/office/drawing/2014/chart" uri="{C3380CC4-5D6E-409C-BE32-E72D297353CC}">
              <c16:uniqueId val="{00000001-31AA-43E6-BC2C-9552E79810BF}"/>
            </c:ext>
          </c:extLst>
        </c:ser>
        <c:ser>
          <c:idx val="2"/>
          <c:order val="2"/>
          <c:tx>
            <c:strRef>
              <c:f>Graphs!$V$5</c:f>
              <c:strCache>
                <c:ptCount val="1"/>
                <c:pt idx="0">
                  <c:v>External</c:v>
                </c:pt>
              </c:strCache>
            </c:strRef>
          </c:tx>
          <c:spPr>
            <a:solidFill>
              <a:schemeClr val="accent3"/>
            </a:solidFill>
            <a:ln>
              <a:noFill/>
            </a:ln>
            <a:effectLst/>
          </c:spPr>
          <c:invertIfNegative val="0"/>
          <c:cat>
            <c:strRef>
              <c:f>Graphs!$W$2:$Z$2</c:f>
              <c:strCache>
                <c:ptCount val="4"/>
                <c:pt idx="0">
                  <c:v>ENGL111: English Literature, 1380-1830</c:v>
                </c:pt>
                <c:pt idx="1">
                  <c:v>ENGL112: Literature and theatre of NZ and the Pacific</c:v>
                </c:pt>
                <c:pt idx="2">
                  <c:v>ENGL114: Introduction to Literary Form</c:v>
                </c:pt>
                <c:pt idx="3">
                  <c:v>ENGL117: How to read stories</c:v>
                </c:pt>
              </c:strCache>
            </c:strRef>
          </c:cat>
          <c:val>
            <c:numRef>
              <c:f>Graphs!$W$5:$Z$5</c:f>
              <c:numCache>
                <c:formatCode>General</c:formatCode>
                <c:ptCount val="4"/>
                <c:pt idx="0">
                  <c:v>2.1999999999999999E-2</c:v>
                </c:pt>
                <c:pt idx="1">
                  <c:v>0</c:v>
                </c:pt>
                <c:pt idx="2">
                  <c:v>2E-3</c:v>
                </c:pt>
                <c:pt idx="3">
                  <c:v>3.7999999999999999E-2</c:v>
                </c:pt>
              </c:numCache>
            </c:numRef>
          </c:val>
          <c:extLst>
            <c:ext xmlns:c16="http://schemas.microsoft.com/office/drawing/2014/chart" uri="{C3380CC4-5D6E-409C-BE32-E72D297353CC}">
              <c16:uniqueId val="{00000002-31AA-43E6-BC2C-9552E79810BF}"/>
            </c:ext>
          </c:extLst>
        </c:ser>
        <c:dLbls>
          <c:showLegendKey val="0"/>
          <c:showVal val="0"/>
          <c:showCatName val="0"/>
          <c:showSerName val="0"/>
          <c:showPercent val="0"/>
          <c:showBubbleSize val="0"/>
        </c:dLbls>
        <c:gapWidth val="150"/>
        <c:overlap val="100"/>
        <c:axId val="179649408"/>
        <c:axId val="179649800"/>
      </c:barChart>
      <c:catAx>
        <c:axId val="1796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649800"/>
        <c:crosses val="autoZero"/>
        <c:auto val="1"/>
        <c:lblAlgn val="ctr"/>
        <c:lblOffset val="100"/>
        <c:noMultiLvlLbl val="0"/>
      </c:catAx>
      <c:valAx>
        <c:axId val="17964980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649408"/>
        <c:crosses val="autoZero"/>
        <c:crossBetween val="between"/>
      </c:valAx>
      <c:spPr>
        <a:noFill/>
        <a:ln>
          <a:noFill/>
        </a:ln>
        <a:effectLst/>
      </c:spPr>
    </c:plotArea>
    <c:legend>
      <c:legendPos val="t"/>
      <c:layout>
        <c:manualLayout>
          <c:xMode val="edge"/>
          <c:yMode val="edge"/>
          <c:x val="0.26245559930008749"/>
          <c:y val="2.7777777777777776E-2"/>
          <c:w val="0.49453302712160979"/>
          <c:h val="7.81255468066491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Sheet1!$A$50</c:f>
              <c:strCache>
                <c:ptCount val="1"/>
                <c:pt idx="0">
                  <c:v>I feel that I was socially and emotionally prepared for University</c:v>
                </c:pt>
              </c:strCache>
            </c:strRef>
          </c:tx>
          <c:spPr>
            <a:solidFill>
              <a:schemeClr val="accent1"/>
            </a:solidFill>
            <a:ln>
              <a:noFill/>
            </a:ln>
            <a:effectLst/>
          </c:spPr>
          <c:invertIfNegative val="0"/>
          <c:cat>
            <c:strRef>
              <c:f>Sheet1!$B$49:$E$49</c:f>
              <c:strCache>
                <c:ptCount val="4"/>
                <c:pt idx="0">
                  <c:v>Strongly agree</c:v>
                </c:pt>
                <c:pt idx="1">
                  <c:v>Somewhat agree</c:v>
                </c:pt>
                <c:pt idx="2">
                  <c:v>Disagree</c:v>
                </c:pt>
                <c:pt idx="3">
                  <c:v>Strongly disagree</c:v>
                </c:pt>
              </c:strCache>
            </c:strRef>
          </c:cat>
          <c:val>
            <c:numRef>
              <c:f>Sheet1!$B$50:$E$50</c:f>
              <c:numCache>
                <c:formatCode>0</c:formatCode>
                <c:ptCount val="4"/>
                <c:pt idx="0">
                  <c:v>25.217391304347824</c:v>
                </c:pt>
                <c:pt idx="1">
                  <c:v>48.521739130434781</c:v>
                </c:pt>
                <c:pt idx="2">
                  <c:v>19.478260869565219</c:v>
                </c:pt>
                <c:pt idx="3">
                  <c:v>6.7826086956521738</c:v>
                </c:pt>
              </c:numCache>
            </c:numRef>
          </c:val>
          <c:extLst>
            <c:ext xmlns:c16="http://schemas.microsoft.com/office/drawing/2014/chart" uri="{C3380CC4-5D6E-409C-BE32-E72D297353CC}">
              <c16:uniqueId val="{00000000-5E4B-4F0E-9A84-34738FDC60CF}"/>
            </c:ext>
          </c:extLst>
        </c:ser>
        <c:ser>
          <c:idx val="1"/>
          <c:order val="1"/>
          <c:tx>
            <c:strRef>
              <c:f>Sheet1!$A$51</c:f>
              <c:strCache>
                <c:ptCount val="1"/>
                <c:pt idx="0">
                  <c:v>I feel that I was academically prepared for University</c:v>
                </c:pt>
              </c:strCache>
            </c:strRef>
          </c:tx>
          <c:spPr>
            <a:solidFill>
              <a:schemeClr val="accent2"/>
            </a:solidFill>
            <a:ln>
              <a:noFill/>
            </a:ln>
            <a:effectLst/>
          </c:spPr>
          <c:invertIfNegative val="0"/>
          <c:cat>
            <c:strRef>
              <c:f>Sheet1!$B$49:$E$49</c:f>
              <c:strCache>
                <c:ptCount val="4"/>
                <c:pt idx="0">
                  <c:v>Strongly agree</c:v>
                </c:pt>
                <c:pt idx="1">
                  <c:v>Somewhat agree</c:v>
                </c:pt>
                <c:pt idx="2">
                  <c:v>Disagree</c:v>
                </c:pt>
                <c:pt idx="3">
                  <c:v>Strongly disagree</c:v>
                </c:pt>
              </c:strCache>
            </c:strRef>
          </c:cat>
          <c:val>
            <c:numRef>
              <c:f>Sheet1!$B$51:$E$51</c:f>
              <c:numCache>
                <c:formatCode>0</c:formatCode>
                <c:ptCount val="4"/>
                <c:pt idx="0">
                  <c:v>27.130434782608695</c:v>
                </c:pt>
                <c:pt idx="1">
                  <c:v>48.869565217391305</c:v>
                </c:pt>
                <c:pt idx="2">
                  <c:v>18.956521739130434</c:v>
                </c:pt>
                <c:pt idx="3">
                  <c:v>5.0434782608695654</c:v>
                </c:pt>
              </c:numCache>
            </c:numRef>
          </c:val>
          <c:extLst>
            <c:ext xmlns:c16="http://schemas.microsoft.com/office/drawing/2014/chart" uri="{C3380CC4-5D6E-409C-BE32-E72D297353CC}">
              <c16:uniqueId val="{00000001-5E4B-4F0E-9A84-34738FDC60CF}"/>
            </c:ext>
          </c:extLst>
        </c:ser>
        <c:dLbls>
          <c:showLegendKey val="0"/>
          <c:showVal val="0"/>
          <c:showCatName val="0"/>
          <c:showSerName val="0"/>
          <c:showPercent val="0"/>
          <c:showBubbleSize val="0"/>
        </c:dLbls>
        <c:gapWidth val="182"/>
        <c:axId val="178043688"/>
        <c:axId val="178044072"/>
      </c:barChart>
      <c:catAx>
        <c:axId val="178043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8044072"/>
        <c:crosses val="autoZero"/>
        <c:auto val="1"/>
        <c:lblAlgn val="ctr"/>
        <c:lblOffset val="100"/>
        <c:noMultiLvlLbl val="0"/>
      </c:catAx>
      <c:valAx>
        <c:axId val="178044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0436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7.8840277496309077E-2"/>
          <c:y val="0.78221017619196742"/>
          <c:w val="0.81865277973835293"/>
          <c:h val="0.217789823808032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NZ" b="1" dirty="0"/>
          </a:p>
        </c:rich>
      </c:tx>
      <c:layout>
        <c:manualLayout>
          <c:xMode val="edge"/>
          <c:yMode val="edge"/>
          <c:x val="0.11649143494744317"/>
          <c:y val="1.3388354814533798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Sheet1!$J$109</c:f>
              <c:strCache>
                <c:ptCount val="1"/>
                <c:pt idx="0">
                  <c:v>Failed at least one course</c:v>
                </c:pt>
              </c:strCache>
            </c:strRef>
          </c:tx>
          <c:spPr>
            <a:solidFill>
              <a:schemeClr val="accent1"/>
            </a:solidFill>
            <a:ln>
              <a:noFill/>
            </a:ln>
            <a:effectLst/>
          </c:spPr>
          <c:invertIfNegative val="0"/>
          <c:cat>
            <c:strRef>
              <c:f>Sheet1!$I$110:$I$114</c:f>
              <c:strCache>
                <c:ptCount val="5"/>
                <c:pt idx="0">
                  <c:v>Extremely well</c:v>
                </c:pt>
                <c:pt idx="1">
                  <c:v>Very well</c:v>
                </c:pt>
                <c:pt idx="2">
                  <c:v>Moderately well</c:v>
                </c:pt>
                <c:pt idx="3">
                  <c:v>Slightly well</c:v>
                </c:pt>
                <c:pt idx="4">
                  <c:v>Not well at all</c:v>
                </c:pt>
              </c:strCache>
            </c:strRef>
          </c:cat>
          <c:val>
            <c:numRef>
              <c:f>Sheet1!$J$110:$J$114</c:f>
              <c:numCache>
                <c:formatCode>#,##0</c:formatCode>
                <c:ptCount val="5"/>
                <c:pt idx="0">
                  <c:v>1.5503875968992249</c:v>
                </c:pt>
                <c:pt idx="1">
                  <c:v>16.279069767441861</c:v>
                </c:pt>
                <c:pt idx="2">
                  <c:v>43.410852713178294</c:v>
                </c:pt>
                <c:pt idx="3">
                  <c:v>23.255813953488371</c:v>
                </c:pt>
                <c:pt idx="4">
                  <c:v>15.503875968992247</c:v>
                </c:pt>
              </c:numCache>
            </c:numRef>
          </c:val>
          <c:extLst>
            <c:ext xmlns:c16="http://schemas.microsoft.com/office/drawing/2014/chart" uri="{C3380CC4-5D6E-409C-BE32-E72D297353CC}">
              <c16:uniqueId val="{00000000-4F86-42BD-82DF-0BE89CD33D97}"/>
            </c:ext>
          </c:extLst>
        </c:ser>
        <c:ser>
          <c:idx val="1"/>
          <c:order val="1"/>
          <c:tx>
            <c:strRef>
              <c:f>Sheet1!$K$109</c:f>
              <c:strCache>
                <c:ptCount val="1"/>
                <c:pt idx="0">
                  <c:v>Passed all courses</c:v>
                </c:pt>
              </c:strCache>
            </c:strRef>
          </c:tx>
          <c:spPr>
            <a:solidFill>
              <a:schemeClr val="accent2"/>
            </a:solidFill>
            <a:ln>
              <a:noFill/>
            </a:ln>
            <a:effectLst/>
          </c:spPr>
          <c:invertIfNegative val="0"/>
          <c:cat>
            <c:strRef>
              <c:f>Sheet1!$I$110:$I$114</c:f>
              <c:strCache>
                <c:ptCount val="5"/>
                <c:pt idx="0">
                  <c:v>Extremely well</c:v>
                </c:pt>
                <c:pt idx="1">
                  <c:v>Very well</c:v>
                </c:pt>
                <c:pt idx="2">
                  <c:v>Moderately well</c:v>
                </c:pt>
                <c:pt idx="3">
                  <c:v>Slightly well</c:v>
                </c:pt>
                <c:pt idx="4">
                  <c:v>Not well at all</c:v>
                </c:pt>
              </c:strCache>
            </c:strRef>
          </c:cat>
          <c:val>
            <c:numRef>
              <c:f>Sheet1!$K$110:$K$114</c:f>
              <c:numCache>
                <c:formatCode>#,##0</c:formatCode>
                <c:ptCount val="5"/>
                <c:pt idx="0">
                  <c:v>1.5801354401805869</c:v>
                </c:pt>
                <c:pt idx="1">
                  <c:v>13.092550790067721</c:v>
                </c:pt>
                <c:pt idx="2">
                  <c:v>44.920993227990969</c:v>
                </c:pt>
                <c:pt idx="3">
                  <c:v>26.185101580135441</c:v>
                </c:pt>
                <c:pt idx="4">
                  <c:v>14.221218961625283</c:v>
                </c:pt>
              </c:numCache>
            </c:numRef>
          </c:val>
          <c:extLst>
            <c:ext xmlns:c16="http://schemas.microsoft.com/office/drawing/2014/chart" uri="{C3380CC4-5D6E-409C-BE32-E72D297353CC}">
              <c16:uniqueId val="{00000001-4F86-42BD-82DF-0BE89CD33D97}"/>
            </c:ext>
          </c:extLst>
        </c:ser>
        <c:dLbls>
          <c:showLegendKey val="0"/>
          <c:showVal val="0"/>
          <c:showCatName val="0"/>
          <c:showSerName val="0"/>
          <c:showPercent val="0"/>
          <c:showBubbleSize val="0"/>
        </c:dLbls>
        <c:gapWidth val="219"/>
        <c:overlap val="-27"/>
        <c:axId val="177671296"/>
        <c:axId val="177671680"/>
      </c:barChart>
      <c:catAx>
        <c:axId val="1776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671680"/>
        <c:crosses val="autoZero"/>
        <c:auto val="1"/>
        <c:lblAlgn val="ctr"/>
        <c:lblOffset val="100"/>
        <c:noMultiLvlLbl val="0"/>
      </c:catAx>
      <c:valAx>
        <c:axId val="17767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671296"/>
        <c:crosses val="autoZero"/>
        <c:crossBetween val="between"/>
      </c:valAx>
      <c:spPr>
        <a:noFill/>
        <a:ln>
          <a:noFill/>
        </a:ln>
        <a:effectLst/>
      </c:spPr>
    </c:plotArea>
    <c:legend>
      <c:legendPos val="t"/>
      <c:layout>
        <c:manualLayout>
          <c:xMode val="edge"/>
          <c:yMode val="edge"/>
          <c:x val="0.13591863517060365"/>
          <c:y val="0.16822695483320968"/>
          <c:w val="0.74760717410323707"/>
          <c:h val="7.812554680664916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Sheet1!$N$39:$N$42</c:f>
              <c:strCache>
                <c:ptCount val="4"/>
                <c:pt idx="0">
                  <c:v>Strongly disagree</c:v>
                </c:pt>
                <c:pt idx="1">
                  <c:v>Somewhat disagree</c:v>
                </c:pt>
                <c:pt idx="2">
                  <c:v>Somewhat agree</c:v>
                </c:pt>
                <c:pt idx="3">
                  <c:v>Strongly agree</c:v>
                </c:pt>
              </c:strCache>
            </c:strRef>
          </c:cat>
          <c:val>
            <c:numRef>
              <c:f>Sheet1!$O$39:$O$42</c:f>
              <c:numCache>
                <c:formatCode>0</c:formatCode>
                <c:ptCount val="4"/>
                <c:pt idx="0">
                  <c:v>22.164048865619545</c:v>
                </c:pt>
                <c:pt idx="1">
                  <c:v>36.30017452006981</c:v>
                </c:pt>
                <c:pt idx="2">
                  <c:v>32.984293193717278</c:v>
                </c:pt>
                <c:pt idx="3">
                  <c:v>8.5514834205933674</c:v>
                </c:pt>
              </c:numCache>
            </c:numRef>
          </c:val>
          <c:extLst>
            <c:ext xmlns:c16="http://schemas.microsoft.com/office/drawing/2014/chart" uri="{C3380CC4-5D6E-409C-BE32-E72D297353CC}">
              <c16:uniqueId val="{00000000-BDBE-498A-AA0C-B1A7DF7EFF8A}"/>
            </c:ext>
          </c:extLst>
        </c:ser>
        <c:dLbls>
          <c:showLegendKey val="0"/>
          <c:showVal val="0"/>
          <c:showCatName val="0"/>
          <c:showSerName val="0"/>
          <c:showPercent val="0"/>
          <c:showBubbleSize val="0"/>
        </c:dLbls>
        <c:gapWidth val="219"/>
        <c:overlap val="-27"/>
        <c:axId val="121095880"/>
        <c:axId val="121095488"/>
      </c:barChart>
      <c:catAx>
        <c:axId val="12109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095488"/>
        <c:crosses val="autoZero"/>
        <c:auto val="1"/>
        <c:lblAlgn val="ctr"/>
        <c:lblOffset val="100"/>
        <c:noMultiLvlLbl val="0"/>
      </c:catAx>
      <c:valAx>
        <c:axId val="12109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NZ"/>
                  <a:t>Percentage of respondents</a:t>
                </a:r>
              </a:p>
            </c:rich>
          </c:tx>
          <c:layout>
            <c:manualLayout>
              <c:xMode val="edge"/>
              <c:yMode val="edge"/>
              <c:x val="9.661835748792279E-4"/>
              <c:y val="0.3110363895296721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0958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Sheet1!$N$47:$N$50</c:f>
              <c:strCache>
                <c:ptCount val="4"/>
                <c:pt idx="0">
                  <c:v>Strongly disagree</c:v>
                </c:pt>
                <c:pt idx="1">
                  <c:v>Somewhat disagree</c:v>
                </c:pt>
                <c:pt idx="2">
                  <c:v>Somewhat agree</c:v>
                </c:pt>
                <c:pt idx="3">
                  <c:v>Strongly agree</c:v>
                </c:pt>
              </c:strCache>
            </c:strRef>
          </c:cat>
          <c:val>
            <c:numRef>
              <c:f>Sheet1!$O$47:$O$50</c:f>
              <c:numCache>
                <c:formatCode>0</c:formatCode>
                <c:ptCount val="4"/>
                <c:pt idx="0">
                  <c:v>41.25874125874126</c:v>
                </c:pt>
                <c:pt idx="1">
                  <c:v>31.818181818181817</c:v>
                </c:pt>
                <c:pt idx="2">
                  <c:v>19.405594405594407</c:v>
                </c:pt>
                <c:pt idx="3">
                  <c:v>7.5174825174825175</c:v>
                </c:pt>
              </c:numCache>
            </c:numRef>
          </c:val>
          <c:extLst>
            <c:ext xmlns:c16="http://schemas.microsoft.com/office/drawing/2014/chart" uri="{C3380CC4-5D6E-409C-BE32-E72D297353CC}">
              <c16:uniqueId val="{00000000-C50F-4E1F-97CF-99405BBE45DD}"/>
            </c:ext>
          </c:extLst>
        </c:ser>
        <c:dLbls>
          <c:showLegendKey val="0"/>
          <c:showVal val="0"/>
          <c:showCatName val="0"/>
          <c:showSerName val="0"/>
          <c:showPercent val="0"/>
          <c:showBubbleSize val="0"/>
        </c:dLbls>
        <c:gapWidth val="219"/>
        <c:overlap val="-27"/>
        <c:axId val="121094704"/>
        <c:axId val="177775488"/>
      </c:barChart>
      <c:catAx>
        <c:axId val="1210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775488"/>
        <c:crosses val="autoZero"/>
        <c:auto val="1"/>
        <c:lblAlgn val="ctr"/>
        <c:lblOffset val="100"/>
        <c:noMultiLvlLbl val="0"/>
      </c:catAx>
      <c:valAx>
        <c:axId val="17777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NZ"/>
                  <a:t>Percentage of respondents</a:t>
                </a:r>
              </a:p>
            </c:rich>
          </c:tx>
          <c:layout>
            <c:manualLayout>
              <c:xMode val="edge"/>
              <c:yMode val="edge"/>
              <c:x val="9.661835748792279E-4"/>
              <c:y val="0.2625648982783946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10947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NZ" sz="2400" dirty="0"/>
              <a:t>Re-submission helping to improve grades</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Sheet1!$C$145:$C$148</c:f>
              <c:strCache>
                <c:ptCount val="4"/>
                <c:pt idx="0">
                  <c:v>A great Deal</c:v>
                </c:pt>
                <c:pt idx="1">
                  <c:v>Somewhat</c:v>
                </c:pt>
                <c:pt idx="2">
                  <c:v>Only a little</c:v>
                </c:pt>
                <c:pt idx="3">
                  <c:v>Not at all</c:v>
                </c:pt>
              </c:strCache>
            </c:strRef>
          </c:cat>
          <c:val>
            <c:numRef>
              <c:f>Sheet1!$D$145:$D$148</c:f>
              <c:numCache>
                <c:formatCode>0</c:formatCode>
                <c:ptCount val="4"/>
                <c:pt idx="0">
                  <c:v>27.115716753022458</c:v>
                </c:pt>
                <c:pt idx="1">
                  <c:v>30.397236614853202</c:v>
                </c:pt>
                <c:pt idx="2">
                  <c:v>26.424870466321249</c:v>
                </c:pt>
                <c:pt idx="3">
                  <c:v>16.062176165803113</c:v>
                </c:pt>
              </c:numCache>
            </c:numRef>
          </c:val>
          <c:extLst>
            <c:ext xmlns:c16="http://schemas.microsoft.com/office/drawing/2014/chart" uri="{C3380CC4-5D6E-409C-BE32-E72D297353CC}">
              <c16:uniqueId val="{00000000-B023-41F6-ABC3-52FE4F7DE8FD}"/>
            </c:ext>
          </c:extLst>
        </c:ser>
        <c:dLbls>
          <c:showLegendKey val="0"/>
          <c:showVal val="0"/>
          <c:showCatName val="0"/>
          <c:showSerName val="0"/>
          <c:showPercent val="0"/>
          <c:showBubbleSize val="0"/>
        </c:dLbls>
        <c:gapWidth val="182"/>
        <c:axId val="177776272"/>
        <c:axId val="177776664"/>
      </c:barChart>
      <c:catAx>
        <c:axId val="177776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6664"/>
        <c:crosses val="autoZero"/>
        <c:auto val="1"/>
        <c:lblAlgn val="ctr"/>
        <c:lblOffset val="100"/>
        <c:noMultiLvlLbl val="0"/>
      </c:catAx>
      <c:valAx>
        <c:axId val="177776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627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NZ" sz="2400" dirty="0"/>
              <a:t>Formative feedback on previous assessments</a:t>
            </a:r>
          </a:p>
        </c:rich>
      </c:tx>
      <c:layout>
        <c:manualLayout>
          <c:xMode val="edge"/>
          <c:yMode val="edge"/>
          <c:x val="0.16660411198600175"/>
          <c:y val="2.7777777777777776E-2"/>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Sheet1!$C$201:$C$204</c:f>
              <c:strCache>
                <c:ptCount val="4"/>
                <c:pt idx="0">
                  <c:v>A great Deal</c:v>
                </c:pt>
                <c:pt idx="1">
                  <c:v>Somewhat</c:v>
                </c:pt>
                <c:pt idx="2">
                  <c:v>Only a little</c:v>
                </c:pt>
                <c:pt idx="3">
                  <c:v>Not at all</c:v>
                </c:pt>
              </c:strCache>
            </c:strRef>
          </c:cat>
          <c:val>
            <c:numRef>
              <c:f>Sheet1!$D$201:$D$204</c:f>
              <c:numCache>
                <c:formatCode>0</c:formatCode>
                <c:ptCount val="4"/>
                <c:pt idx="0">
                  <c:v>53.680981595092035</c:v>
                </c:pt>
                <c:pt idx="1">
                  <c:v>33.435582822085898</c:v>
                </c:pt>
                <c:pt idx="2">
                  <c:v>10.582822085889573</c:v>
                </c:pt>
                <c:pt idx="3">
                  <c:v>2.3006134969325158</c:v>
                </c:pt>
              </c:numCache>
            </c:numRef>
          </c:val>
          <c:extLst>
            <c:ext xmlns:c16="http://schemas.microsoft.com/office/drawing/2014/chart" uri="{C3380CC4-5D6E-409C-BE32-E72D297353CC}">
              <c16:uniqueId val="{00000000-1B9F-4F16-96CE-2BA50E95E4E4}"/>
            </c:ext>
          </c:extLst>
        </c:ser>
        <c:dLbls>
          <c:showLegendKey val="0"/>
          <c:showVal val="0"/>
          <c:showCatName val="0"/>
          <c:showSerName val="0"/>
          <c:showPercent val="0"/>
          <c:showBubbleSize val="0"/>
        </c:dLbls>
        <c:gapWidth val="182"/>
        <c:axId val="177777448"/>
        <c:axId val="177777840"/>
      </c:barChart>
      <c:catAx>
        <c:axId val="17777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7840"/>
        <c:crosses val="autoZero"/>
        <c:auto val="1"/>
        <c:lblAlgn val="ctr"/>
        <c:lblOffset val="100"/>
        <c:noMultiLvlLbl val="0"/>
      </c:catAx>
      <c:valAx>
        <c:axId val="177777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7448"/>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NZ" sz="2400" dirty="0"/>
              <a:t>Reducing workload by withdrawing from other standards </a:t>
            </a:r>
          </a:p>
        </c:rich>
      </c:tx>
      <c:layout>
        <c:manualLayout>
          <c:xMode val="edge"/>
          <c:yMode val="edge"/>
          <c:x val="0.15940266841644796"/>
          <c:y val="2.7777777777777776E-2"/>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Sheet1!$C$215:$C$218</c:f>
              <c:strCache>
                <c:ptCount val="4"/>
                <c:pt idx="0">
                  <c:v>A great Deal</c:v>
                </c:pt>
                <c:pt idx="1">
                  <c:v>Somewhat</c:v>
                </c:pt>
                <c:pt idx="2">
                  <c:v>Only a little</c:v>
                </c:pt>
                <c:pt idx="3">
                  <c:v>Not at all</c:v>
                </c:pt>
              </c:strCache>
            </c:strRef>
          </c:cat>
          <c:val>
            <c:numRef>
              <c:f>Sheet1!$D$215:$D$218</c:f>
              <c:numCache>
                <c:formatCode>0</c:formatCode>
                <c:ptCount val="4"/>
                <c:pt idx="0">
                  <c:v>14.747474747474747</c:v>
                </c:pt>
                <c:pt idx="1">
                  <c:v>27.272727272727273</c:v>
                </c:pt>
                <c:pt idx="2">
                  <c:v>31.515151515151516</c:v>
                </c:pt>
                <c:pt idx="3">
                  <c:v>26.464646464646464</c:v>
                </c:pt>
              </c:numCache>
            </c:numRef>
          </c:val>
          <c:extLst>
            <c:ext xmlns:c16="http://schemas.microsoft.com/office/drawing/2014/chart" uri="{C3380CC4-5D6E-409C-BE32-E72D297353CC}">
              <c16:uniqueId val="{00000000-4EA5-4757-AFA6-A277FB340655}"/>
            </c:ext>
          </c:extLst>
        </c:ser>
        <c:dLbls>
          <c:showLegendKey val="0"/>
          <c:showVal val="0"/>
          <c:showCatName val="0"/>
          <c:showSerName val="0"/>
          <c:showPercent val="0"/>
          <c:showBubbleSize val="0"/>
        </c:dLbls>
        <c:gapWidth val="182"/>
        <c:axId val="177778624"/>
        <c:axId val="177779016"/>
      </c:barChart>
      <c:catAx>
        <c:axId val="17777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9016"/>
        <c:crosses val="autoZero"/>
        <c:auto val="1"/>
        <c:lblAlgn val="ctr"/>
        <c:lblOffset val="100"/>
        <c:noMultiLvlLbl val="0"/>
      </c:catAx>
      <c:valAx>
        <c:axId val="177779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7862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151646838311455"/>
          <c:y val="0.15319444444444447"/>
          <c:w val="0.38997526333937854"/>
          <c:h val="0.61498432487605714"/>
        </c:manualLayout>
      </c:layout>
      <c:barChart>
        <c:barDir val="bar"/>
        <c:grouping val="clustered"/>
        <c:varyColors val="0"/>
        <c:ser>
          <c:idx val="0"/>
          <c:order val="0"/>
          <c:tx>
            <c:strRef>
              <c:f>Sheet1!$C$1</c:f>
              <c:strCache>
                <c:ptCount val="1"/>
                <c:pt idx="0">
                  <c:v>Internal assessment</c:v>
                </c:pt>
              </c:strCache>
            </c:strRef>
          </c:tx>
          <c:spPr>
            <a:solidFill>
              <a:schemeClr val="accent1"/>
            </a:solidFill>
            <a:ln>
              <a:noFill/>
            </a:ln>
            <a:effectLst/>
          </c:spPr>
          <c:invertIfNegative val="0"/>
          <c:cat>
            <c:strRef>
              <c:f>Sheet1!$B$2:$B$10</c:f>
              <c:strCache>
                <c:ptCount val="9"/>
                <c:pt idx="0">
                  <c:v>I had already met the requirements for UE</c:v>
                </c:pt>
                <c:pt idx="1">
                  <c:v>I had already met the requirements for Level 3 NCEA</c:v>
                </c:pt>
                <c:pt idx="2">
                  <c:v>Personal reasons (e.g., sick, overseas)</c:v>
                </c:pt>
                <c:pt idx="3">
                  <c:v>I was not interested in the focus of the standard</c:v>
                </c:pt>
                <c:pt idx="4">
                  <c:v>I had left school</c:v>
                </c:pt>
                <c:pt idx="5">
                  <c:v>There was not enough time in an exam session to complete all the standards that I was entered for</c:v>
                </c:pt>
                <c:pt idx="6">
                  <c:v>There was not enough time in an exam session to complete a standard at the level I wanted to achieve</c:v>
                </c:pt>
                <c:pt idx="7">
                  <c:v>I wanted to concentrate on doing better in other standards</c:v>
                </c:pt>
                <c:pt idx="8">
                  <c:v>I chose not to attempt the assessment as I wasn't sure I could pass the standard</c:v>
                </c:pt>
              </c:strCache>
            </c:strRef>
          </c:cat>
          <c:val>
            <c:numRef>
              <c:f>Sheet1!$C$2:$C$10</c:f>
              <c:numCache>
                <c:formatCode>0.0</c:formatCode>
                <c:ptCount val="9"/>
                <c:pt idx="0">
                  <c:v>17.400204708290687</c:v>
                </c:pt>
                <c:pt idx="1">
                  <c:v>16.069600818833162</c:v>
                </c:pt>
                <c:pt idx="2">
                  <c:v>12.180143295803481</c:v>
                </c:pt>
                <c:pt idx="3">
                  <c:v>15.148413510747185</c:v>
                </c:pt>
                <c:pt idx="4">
                  <c:v>0.10235414534288639</c:v>
                </c:pt>
                <c:pt idx="5">
                  <c:v>3.9918116683725691</c:v>
                </c:pt>
                <c:pt idx="6">
                  <c:v>3.8894575230296828</c:v>
                </c:pt>
                <c:pt idx="7">
                  <c:v>23.439099283520981</c:v>
                </c:pt>
                <c:pt idx="8">
                  <c:v>7.7789150460593657</c:v>
                </c:pt>
              </c:numCache>
            </c:numRef>
          </c:val>
          <c:extLst>
            <c:ext xmlns:c16="http://schemas.microsoft.com/office/drawing/2014/chart" uri="{C3380CC4-5D6E-409C-BE32-E72D297353CC}">
              <c16:uniqueId val="{00000000-7B14-48EC-811C-4115A08012DB}"/>
            </c:ext>
          </c:extLst>
        </c:ser>
        <c:ser>
          <c:idx val="1"/>
          <c:order val="1"/>
          <c:tx>
            <c:strRef>
              <c:f>Sheet1!$D$1</c:f>
              <c:strCache>
                <c:ptCount val="1"/>
                <c:pt idx="0">
                  <c:v>External Assessment</c:v>
                </c:pt>
              </c:strCache>
            </c:strRef>
          </c:tx>
          <c:spPr>
            <a:solidFill>
              <a:schemeClr val="accent2"/>
            </a:solidFill>
            <a:ln>
              <a:noFill/>
            </a:ln>
            <a:effectLst/>
          </c:spPr>
          <c:invertIfNegative val="0"/>
          <c:cat>
            <c:strRef>
              <c:f>Sheet1!$B$2:$B$10</c:f>
              <c:strCache>
                <c:ptCount val="9"/>
                <c:pt idx="0">
                  <c:v>I had already met the requirements for UE</c:v>
                </c:pt>
                <c:pt idx="1">
                  <c:v>I had already met the requirements for Level 3 NCEA</c:v>
                </c:pt>
                <c:pt idx="2">
                  <c:v>Personal reasons (e.g., sick, overseas)</c:v>
                </c:pt>
                <c:pt idx="3">
                  <c:v>I was not interested in the focus of the standard</c:v>
                </c:pt>
                <c:pt idx="4">
                  <c:v>I had left school</c:v>
                </c:pt>
                <c:pt idx="5">
                  <c:v>There was not enough time in an exam session to complete all the standards that I was entered for</c:v>
                </c:pt>
                <c:pt idx="6">
                  <c:v>There was not enough time in an exam session to complete a standard at the level I wanted to achieve</c:v>
                </c:pt>
                <c:pt idx="7">
                  <c:v>I wanted to concentrate on doing better in other standards</c:v>
                </c:pt>
                <c:pt idx="8">
                  <c:v>I chose not to attempt the assessment as I wasn't sure I could pass the standard</c:v>
                </c:pt>
              </c:strCache>
            </c:strRef>
          </c:cat>
          <c:val>
            <c:numRef>
              <c:f>Sheet1!$D$2:$D$10</c:f>
              <c:numCache>
                <c:formatCode>0.0</c:formatCode>
                <c:ptCount val="9"/>
                <c:pt idx="0">
                  <c:v>11.970927746900385</c:v>
                </c:pt>
                <c:pt idx="1">
                  <c:v>11.030354852501068</c:v>
                </c:pt>
                <c:pt idx="2">
                  <c:v>3.4202650705429671</c:v>
                </c:pt>
                <c:pt idx="3">
                  <c:v>8.294142796066696</c:v>
                </c:pt>
                <c:pt idx="4">
                  <c:v>0.21376656690893545</c:v>
                </c:pt>
                <c:pt idx="5">
                  <c:v>13.723813595553656</c:v>
                </c:pt>
                <c:pt idx="6">
                  <c:v>15.348439504061565</c:v>
                </c:pt>
                <c:pt idx="7">
                  <c:v>23.001282599401453</c:v>
                </c:pt>
                <c:pt idx="8">
                  <c:v>12.997007268063275</c:v>
                </c:pt>
              </c:numCache>
            </c:numRef>
          </c:val>
          <c:extLst>
            <c:ext xmlns:c16="http://schemas.microsoft.com/office/drawing/2014/chart" uri="{C3380CC4-5D6E-409C-BE32-E72D297353CC}">
              <c16:uniqueId val="{00000001-7B14-48EC-811C-4115A08012DB}"/>
            </c:ext>
          </c:extLst>
        </c:ser>
        <c:dLbls>
          <c:showLegendKey val="0"/>
          <c:showVal val="0"/>
          <c:showCatName val="0"/>
          <c:showSerName val="0"/>
          <c:showPercent val="0"/>
          <c:showBubbleSize val="0"/>
        </c:dLbls>
        <c:gapWidth val="182"/>
        <c:axId val="178630096"/>
        <c:axId val="178630488"/>
      </c:barChart>
      <c:catAx>
        <c:axId val="17863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30488"/>
        <c:crosses val="autoZero"/>
        <c:auto val="1"/>
        <c:lblAlgn val="ctr"/>
        <c:lblOffset val="100"/>
        <c:noMultiLvlLbl val="0"/>
      </c:catAx>
      <c:valAx>
        <c:axId val="1786304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8630096"/>
        <c:crosses val="autoZero"/>
        <c:crossBetween val="between"/>
      </c:valAx>
      <c:spPr>
        <a:noFill/>
        <a:ln>
          <a:noFill/>
        </a:ln>
        <a:effectLst/>
      </c:spPr>
    </c:plotArea>
    <c:legend>
      <c:legendPos val="b"/>
      <c:layout>
        <c:manualLayout>
          <c:xMode val="edge"/>
          <c:yMode val="edge"/>
          <c:x val="0.2210374015748032"/>
          <c:y val="0.88856395011571065"/>
          <c:w val="0.52736953193350844"/>
          <c:h val="8.290849299436954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BE6F3E1-2623-4BF6-B387-FB6FB53EC0B3}" type="datetimeFigureOut">
              <a:rPr lang="en-NZ" smtClean="0"/>
              <a:t>10/12/2018</a:t>
            </a:fld>
            <a:endParaRPr lang="en-NZ"/>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8BF5F81E-541F-4B23-990E-18FF3FEC958E}" type="slidenum">
              <a:rPr lang="en-NZ" smtClean="0"/>
              <a:t>‹#›</a:t>
            </a:fld>
            <a:endParaRPr lang="en-NZ"/>
          </a:p>
        </p:txBody>
      </p:sp>
    </p:spTree>
    <p:extLst>
      <p:ext uri="{BB962C8B-B14F-4D97-AF65-F5344CB8AC3E}">
        <p14:creationId xmlns:p14="http://schemas.microsoft.com/office/powerpoint/2010/main" val="381905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76E2291-1F9F-4A17-8B60-D1632A053D17}" type="datetimeFigureOut">
              <a:rPr lang="en-NZ" smtClean="0"/>
              <a:t>10/12/2018</a:t>
            </a:fld>
            <a:endParaRPr lang="en-NZ"/>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2B99AAB-EAB2-4B50-9E59-0E6FAD79FB74}" type="slidenum">
              <a:rPr lang="en-NZ" smtClean="0"/>
              <a:t>‹#›</a:t>
            </a:fld>
            <a:endParaRPr lang="en-NZ"/>
          </a:p>
        </p:txBody>
      </p:sp>
    </p:spTree>
    <p:extLst>
      <p:ext uri="{BB962C8B-B14F-4D97-AF65-F5344CB8AC3E}">
        <p14:creationId xmlns:p14="http://schemas.microsoft.com/office/powerpoint/2010/main" val="416356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Aimed to be inclusive</a:t>
            </a:r>
            <a:r>
              <a:rPr lang="en-NZ" baseline="0" dirty="0"/>
              <a:t> to all students</a:t>
            </a:r>
          </a:p>
          <a:p>
            <a:r>
              <a:rPr lang="en-NZ" baseline="0" dirty="0"/>
              <a:t>Aimed to keep up with changing nature of secondary schooling. </a:t>
            </a:r>
            <a:endParaRPr lang="en-NZ" dirty="0"/>
          </a:p>
        </p:txBody>
      </p:sp>
      <p:sp>
        <p:nvSpPr>
          <p:cNvPr id="4" name="Slide Number Placeholder 3"/>
          <p:cNvSpPr>
            <a:spLocks noGrp="1"/>
          </p:cNvSpPr>
          <p:nvPr>
            <p:ph type="sldNum" sz="quarter" idx="10"/>
          </p:nvPr>
        </p:nvSpPr>
        <p:spPr/>
        <p:txBody>
          <a:bodyPr/>
          <a:lstStyle/>
          <a:p>
            <a:fld id="{904F1BB8-D4D7-4CD5-99A0-6D1DD25AE593}" type="slidenum">
              <a:rPr lang="en-NZ" smtClean="0"/>
              <a:t>7</a:t>
            </a:fld>
            <a:endParaRPr lang="en-NZ"/>
          </a:p>
        </p:txBody>
      </p:sp>
    </p:spTree>
    <p:extLst>
      <p:ext uri="{BB962C8B-B14F-4D97-AF65-F5344CB8AC3E}">
        <p14:creationId xmlns:p14="http://schemas.microsoft.com/office/powerpoint/2010/main" val="192787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However when we compared strategies</a:t>
            </a:r>
            <a:r>
              <a:rPr lang="en-NZ" baseline="0" dirty="0"/>
              <a:t> used for external achievement standards with internals, we found that the practice of choosing to not attempt the assessment was far higher for external assessment, which was put down to concerns of not being able to pass or not enough time in the exam to either complete the standards, or to compete to the standard desired. </a:t>
            </a:r>
          </a:p>
          <a:p>
            <a:r>
              <a:rPr lang="en-NZ" baseline="0" dirty="0"/>
              <a:t>Reason for not completing the internal assessment were attributed to concentrating on doing better in other assessments (27%), not being interested, having completed already the requirements for UE or NCEA Level 3. </a:t>
            </a:r>
          </a:p>
          <a:p>
            <a:r>
              <a:rPr lang="en-NZ" baseline="0" dirty="0"/>
              <a:t>These results confirm many anecdotal concerns about reasonably widespread practices of students avoiding assessment if they fear failure, or if they wish to focus on fewer assessments and do better. </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5699B-DEB7-1941-8BF1-5F909E9F42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1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2060"/>
                </a:solidFill>
              </a:rPr>
              <a:t>NCEA is positive for those students aiming for merit/excellence endorsements but much less so for those gaining NCEA &amp; UE through achieved standards</a:t>
            </a:r>
          </a:p>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8A9FAF-65A1-4A4F-A3F8-F7E9B3D0B01B}"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7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2060"/>
                </a:solidFill>
              </a:rPr>
              <a:t>Credits are the driver, not learning: </a:t>
            </a:r>
            <a:r>
              <a:rPr lang="en-NZ" sz="1200" dirty="0"/>
              <a:t>“credit farming”; achieving NCEA through less academic subjects; disengaging once NCEA 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2060"/>
                </a:solidFill>
              </a:rPr>
              <a:t>Emotional impact: </a:t>
            </a:r>
            <a:r>
              <a:rPr lang="en-NZ" sz="1200" dirty="0"/>
              <a:t>often high anxiety and stress, exhaustion; achieved-level students – take it easy, disengage when gain NCEA; system encourages low resilience and lack of perseverance</a:t>
            </a:r>
          </a:p>
          <a:p>
            <a:r>
              <a:rPr lang="en-NZ" sz="1200" dirty="0">
                <a:solidFill>
                  <a:srgbClr val="002060"/>
                </a:solidFill>
              </a:rPr>
              <a:t>Externals:</a:t>
            </a:r>
            <a:r>
              <a:rPr lang="en-NZ" sz="1200" dirty="0"/>
              <a:t> exam times – 3 hours for 1 – 3 standards; SNA exam scripts; some M/E criteria are too specific; insufficient revision and exam practice prior to </a:t>
            </a:r>
            <a:r>
              <a:rPr lang="en-NZ" sz="1200" dirty="0" err="1"/>
              <a:t>uni</a:t>
            </a:r>
            <a:r>
              <a:rPr lang="en-NZ" sz="1200"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8A9FAF-65A1-4A4F-A3F8-F7E9B3D0B01B}"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7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2B99AAB-EAB2-4B50-9E59-0E6FAD79FB74}" type="slidenum">
              <a:rPr lang="en-NZ" smtClean="0"/>
              <a:t>19</a:t>
            </a:fld>
            <a:endParaRPr lang="en-NZ"/>
          </a:p>
        </p:txBody>
      </p:sp>
    </p:spTree>
    <p:extLst>
      <p:ext uri="{BB962C8B-B14F-4D97-AF65-F5344CB8AC3E}">
        <p14:creationId xmlns:p14="http://schemas.microsoft.com/office/powerpoint/2010/main" val="294182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tx1"/>
                </a:solidFill>
                <a:effectLst/>
                <a:latin typeface="+mn-lt"/>
                <a:ea typeface="+mn-ea"/>
                <a:cs typeface="+mn-cs"/>
              </a:rPr>
              <a:t>Hierarchical and horizontal structures of knowledge – Basil Bernstein</a:t>
            </a:r>
          </a:p>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8A9FAF-65A1-4A4F-A3F8-F7E9B3D0B01B}"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32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2B99AAB-EAB2-4B50-9E59-0E6FAD79FB74}" type="slidenum">
              <a:rPr lang="en-NZ" smtClean="0"/>
              <a:t>8</a:t>
            </a:fld>
            <a:endParaRPr lang="en-NZ"/>
          </a:p>
        </p:txBody>
      </p:sp>
    </p:spTree>
    <p:extLst>
      <p:ext uri="{BB962C8B-B14F-4D97-AF65-F5344CB8AC3E}">
        <p14:creationId xmlns:p14="http://schemas.microsoft.com/office/powerpoint/2010/main" val="5846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04F1BB8-D4D7-4CD5-99A0-6D1DD25AE593}" type="slidenum">
              <a:rPr lang="en-NZ" smtClean="0"/>
              <a:t>9</a:t>
            </a:fld>
            <a:endParaRPr lang="en-NZ"/>
          </a:p>
        </p:txBody>
      </p:sp>
    </p:spTree>
    <p:extLst>
      <p:ext uri="{BB962C8B-B14F-4D97-AF65-F5344CB8AC3E}">
        <p14:creationId xmlns:p14="http://schemas.microsoft.com/office/powerpoint/2010/main" val="301407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2B99AAB-EAB2-4B50-9E59-0E6FAD79FB74}" type="slidenum">
              <a:rPr lang="en-NZ" smtClean="0"/>
              <a:t>10</a:t>
            </a:fld>
            <a:endParaRPr lang="en-NZ"/>
          </a:p>
        </p:txBody>
      </p:sp>
    </p:spTree>
    <p:extLst>
      <p:ext uri="{BB962C8B-B14F-4D97-AF65-F5344CB8AC3E}">
        <p14:creationId xmlns:p14="http://schemas.microsoft.com/office/powerpoint/2010/main" val="323792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2B99AAB-EAB2-4B50-9E59-0E6FAD79FB74}" type="slidenum">
              <a:rPr lang="en-NZ" smtClean="0"/>
              <a:t>11</a:t>
            </a:fld>
            <a:endParaRPr lang="en-NZ"/>
          </a:p>
        </p:txBody>
      </p:sp>
    </p:spTree>
    <p:extLst>
      <p:ext uri="{BB962C8B-B14F-4D97-AF65-F5344CB8AC3E}">
        <p14:creationId xmlns:p14="http://schemas.microsoft.com/office/powerpoint/2010/main" val="2181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2B99AAB-EAB2-4B50-9E59-0E6FAD79FB74}" type="slidenum">
              <a:rPr lang="en-NZ" smtClean="0"/>
              <a:t>12</a:t>
            </a:fld>
            <a:endParaRPr lang="en-NZ"/>
          </a:p>
        </p:txBody>
      </p:sp>
    </p:spTree>
    <p:extLst>
      <p:ext uri="{BB962C8B-B14F-4D97-AF65-F5344CB8AC3E}">
        <p14:creationId xmlns:p14="http://schemas.microsoft.com/office/powerpoint/2010/main" val="296014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over</a:t>
            </a:r>
            <a:r>
              <a:rPr lang="en-NZ" baseline="0" dirty="0"/>
              <a:t> half believed that opportunities for resubmissions were helpful somewhat or a great deal </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5699B-DEB7-1941-8BF1-5F909E9F42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55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Perhaps not</a:t>
            </a:r>
            <a:r>
              <a:rPr lang="en-NZ" baseline="0" dirty="0"/>
              <a:t> surprisingly, receiving feedback on previous assignments was also extremely helpful. </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5699B-DEB7-1941-8BF1-5F909E9F42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59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practice of withdrawing from some</a:t>
            </a:r>
            <a:r>
              <a:rPr lang="en-NZ" baseline="0" dirty="0"/>
              <a:t> other achievement standards was used by 14% of students a great deal to help them succeed and somewhat for another 27%. </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5699B-DEB7-1941-8BF1-5F909E9F42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90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675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84569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04264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286657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63303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2825969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34028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140929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83485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2993557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27266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004124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3286724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20759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dirty="0"/>
          </a:p>
        </p:txBody>
      </p:sp>
    </p:spTree>
    <p:extLst>
      <p:ext uri="{BB962C8B-B14F-4D97-AF65-F5344CB8AC3E}">
        <p14:creationId xmlns:p14="http://schemas.microsoft.com/office/powerpoint/2010/main" val="170698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53E4FA-4A01-844E-B9D0-934A967CBC1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06273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73636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3E4FA-4A01-844E-B9D0-934A967CBC1A}"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8812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3E4FA-4A01-844E-B9D0-934A967CBC1A}"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6100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3E4FA-4A01-844E-B9D0-934A967CBC1A}"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13451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49020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12995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3E4FA-4A01-844E-B9D0-934A967CBC1A}" type="datetimeFigureOut">
              <a:rPr lang="en-US" smtClean="0"/>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5122-A112-0844-98BC-D2A9AE745818}" type="slidenum">
              <a:rPr lang="en-US" smtClean="0"/>
              <a:t>‹#›</a:t>
            </a:fld>
            <a:endParaRPr lang="en-US"/>
          </a:p>
        </p:txBody>
      </p:sp>
    </p:spTree>
    <p:extLst>
      <p:ext uri="{BB962C8B-B14F-4D97-AF65-F5344CB8AC3E}">
        <p14:creationId xmlns:p14="http://schemas.microsoft.com/office/powerpoint/2010/main" val="114850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3E4FA-4A01-844E-B9D0-934A967CBC1A}" type="datetimeFigureOut">
              <a:rPr lang="en-US" smtClean="0"/>
              <a:t>12/10/2018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5122-A112-0844-98BC-D2A9AE745818}" type="slidenum">
              <a:rPr lang="en-US" smtClean="0"/>
              <a:t>‹#›</a:t>
            </a:fld>
            <a:endParaRPr lang="en-US" dirty="0"/>
          </a:p>
        </p:txBody>
      </p:sp>
    </p:spTree>
    <p:extLst>
      <p:ext uri="{BB962C8B-B14F-4D97-AF65-F5344CB8AC3E}">
        <p14:creationId xmlns:p14="http://schemas.microsoft.com/office/powerpoint/2010/main" val="11668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28650" y="963877"/>
            <a:ext cx="2620771" cy="4930246"/>
          </a:xfrm>
        </p:spPr>
        <p:txBody>
          <a:bodyPr vert="horz" lIns="91440" tIns="45720" rIns="91440" bIns="45720" rtlCol="0" anchor="ctr">
            <a:normAutofit/>
          </a:bodyPr>
          <a:lstStyle/>
          <a:p>
            <a:pPr algn="r" defTabSz="914400">
              <a:lnSpc>
                <a:spcPct val="90000"/>
              </a:lnSpc>
            </a:pPr>
            <a:r>
              <a:rPr lang="en-US" sz="3700" kern="1200">
                <a:solidFill>
                  <a:schemeClr val="accent1"/>
                </a:solidFill>
                <a:latin typeface="+mj-lt"/>
                <a:ea typeface="+mj-ea"/>
                <a:cs typeface="+mj-cs"/>
              </a:rPr>
              <a:t>Transition to university: Navigating assessment practices and curriculum knowledge </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3732023" y="963877"/>
            <a:ext cx="4925591" cy="4930246"/>
          </a:xfrm>
        </p:spPr>
        <p:txBody>
          <a:bodyPr vert="horz" lIns="91440" tIns="45720" rIns="91440" bIns="45720" rtlCol="0" anchor="ctr">
            <a:normAutofit/>
          </a:bodyPr>
          <a:lstStyle/>
          <a:p>
            <a:pPr algn="l" defTabSz="914400">
              <a:lnSpc>
                <a:spcPct val="90000"/>
              </a:lnSpc>
            </a:pPr>
            <a:r>
              <a:rPr lang="en-US" sz="2400" dirty="0" err="1">
                <a:solidFill>
                  <a:schemeClr val="tx1"/>
                </a:solidFill>
              </a:rPr>
              <a:t>Maths</a:t>
            </a:r>
            <a:r>
              <a:rPr lang="en-US" sz="2400" dirty="0">
                <a:solidFill>
                  <a:schemeClr val="tx1"/>
                </a:solidFill>
              </a:rPr>
              <a:t> Education Teacher Symposium, </a:t>
            </a:r>
          </a:p>
          <a:p>
            <a:pPr algn="l" defTabSz="914400">
              <a:lnSpc>
                <a:spcPct val="90000"/>
              </a:lnSpc>
            </a:pPr>
            <a:r>
              <a:rPr lang="en-US" sz="2400" dirty="0">
                <a:solidFill>
                  <a:schemeClr val="tx1"/>
                </a:solidFill>
              </a:rPr>
              <a:t>VUW, Wellington, December 11, 2018</a:t>
            </a:r>
          </a:p>
          <a:p>
            <a:pPr algn="l" defTabSz="914400">
              <a:lnSpc>
                <a:spcPct val="90000"/>
              </a:lnSpc>
            </a:pPr>
            <a:r>
              <a:rPr lang="en-US" sz="2400" dirty="0">
                <a:solidFill>
                  <a:schemeClr val="tx1"/>
                </a:solidFill>
              </a:rPr>
              <a:t>Michael Johnston</a:t>
            </a:r>
          </a:p>
          <a:p>
            <a:pPr algn="l" defTabSz="914400">
              <a:lnSpc>
                <a:spcPct val="90000"/>
              </a:lnSpc>
            </a:pPr>
            <a:r>
              <a:rPr lang="en-US" sz="2400" dirty="0">
                <a:solidFill>
                  <a:schemeClr val="tx1"/>
                </a:solidFill>
              </a:rPr>
              <a:t>Bronwyn Wood</a:t>
            </a:r>
          </a:p>
        </p:txBody>
      </p:sp>
      <p:pic>
        <p:nvPicPr>
          <p:cNvPr id="6" name="Picture 5"/>
          <p:cNvPicPr>
            <a:picLocks noChangeAspect="1"/>
          </p:cNvPicPr>
          <p:nvPr/>
        </p:nvPicPr>
        <p:blipFill>
          <a:blip r:embed="rId2"/>
          <a:stretch>
            <a:fillRect/>
          </a:stretch>
        </p:blipFill>
        <p:spPr>
          <a:xfrm>
            <a:off x="0" y="5894749"/>
            <a:ext cx="9144793" cy="963251"/>
          </a:xfrm>
          <a:prstGeom prst="rect">
            <a:avLst/>
          </a:prstGeom>
        </p:spPr>
      </p:pic>
    </p:spTree>
    <p:extLst>
      <p:ext uri="{BB962C8B-B14F-4D97-AF65-F5344CB8AC3E}">
        <p14:creationId xmlns:p14="http://schemas.microsoft.com/office/powerpoint/2010/main" val="129446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1031346"/>
          <a:ext cx="7886700" cy="432316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0" y="5894833"/>
            <a:ext cx="9144000" cy="963167"/>
          </a:xfrm>
          <a:prstGeom prst="rect">
            <a:avLst/>
          </a:prstGeom>
        </p:spPr>
      </p:pic>
      <p:sp>
        <p:nvSpPr>
          <p:cNvPr id="3" name="Rectangle 2"/>
          <p:cNvSpPr/>
          <p:nvPr/>
        </p:nvSpPr>
        <p:spPr>
          <a:xfrm>
            <a:off x="185351" y="258972"/>
            <a:ext cx="8581767" cy="954107"/>
          </a:xfrm>
          <a:prstGeom prst="rect">
            <a:avLst/>
          </a:prstGeom>
        </p:spPr>
        <p:txBody>
          <a:bodyPr wrap="square">
            <a:spAutoFit/>
          </a:bodyPr>
          <a:lstStyle/>
          <a:p>
            <a:pPr algn="ctr">
              <a:defRPr sz="2400" b="1" i="0" u="none" strike="noStrike" kern="1200" spc="0" baseline="0">
                <a:solidFill>
                  <a:prstClr val="black">
                    <a:lumMod val="65000"/>
                    <a:lumOff val="35000"/>
                  </a:prstClr>
                </a:solidFill>
                <a:latin typeface="+mn-lt"/>
                <a:ea typeface="+mn-ea"/>
                <a:cs typeface="+mn-cs"/>
              </a:defRPr>
            </a:pPr>
            <a:r>
              <a:rPr lang="en-NZ" sz="2800" dirty="0"/>
              <a:t>Looking back, how well do you feel NCEA set you up for university study?</a:t>
            </a:r>
          </a:p>
        </p:txBody>
      </p:sp>
    </p:spTree>
    <p:extLst>
      <p:ext uri="{BB962C8B-B14F-4D97-AF65-F5344CB8AC3E}">
        <p14:creationId xmlns:p14="http://schemas.microsoft.com/office/powerpoint/2010/main" val="278295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80369" y="1384116"/>
          <a:ext cx="7886700" cy="438404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0" y="5894833"/>
            <a:ext cx="9144000" cy="963167"/>
          </a:xfrm>
          <a:prstGeom prst="rect">
            <a:avLst/>
          </a:prstGeom>
        </p:spPr>
      </p:pic>
      <p:sp>
        <p:nvSpPr>
          <p:cNvPr id="3" name="Rectangle 2"/>
          <p:cNvSpPr/>
          <p:nvPr/>
        </p:nvSpPr>
        <p:spPr>
          <a:xfrm>
            <a:off x="142102" y="179767"/>
            <a:ext cx="8674443" cy="954107"/>
          </a:xfrm>
          <a:prstGeom prst="rect">
            <a:avLst/>
          </a:prstGeom>
        </p:spPr>
        <p:txBody>
          <a:bodyPr wrap="square">
            <a:spAutoFit/>
          </a:bodyPr>
          <a:lstStyle/>
          <a:p>
            <a:pPr algn="ctr">
              <a:defRPr sz="2400" b="1" i="0" u="none" strike="noStrike" kern="1200" spc="0" baseline="0">
                <a:solidFill>
                  <a:prstClr val="black">
                    <a:lumMod val="65000"/>
                    <a:lumOff val="35000"/>
                  </a:prstClr>
                </a:solidFill>
                <a:latin typeface="+mn-lt"/>
                <a:ea typeface="+mn-ea"/>
                <a:cs typeface="+mn-cs"/>
              </a:defRPr>
            </a:pPr>
            <a:r>
              <a:rPr lang="en-NZ" sz="2800" dirty="0"/>
              <a:t>I have difficulty coping with the reading and/or writing required for my university work</a:t>
            </a:r>
          </a:p>
        </p:txBody>
      </p:sp>
    </p:spTree>
    <p:extLst>
      <p:ext uri="{BB962C8B-B14F-4D97-AF65-F5344CB8AC3E}">
        <p14:creationId xmlns:p14="http://schemas.microsoft.com/office/powerpoint/2010/main" val="255039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1369243"/>
          <a:ext cx="7886700" cy="432316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0" y="5894833"/>
            <a:ext cx="9144000" cy="963167"/>
          </a:xfrm>
          <a:prstGeom prst="rect">
            <a:avLst/>
          </a:prstGeom>
        </p:spPr>
      </p:pic>
      <p:sp>
        <p:nvSpPr>
          <p:cNvPr id="3" name="Rectangle 2"/>
          <p:cNvSpPr/>
          <p:nvPr/>
        </p:nvSpPr>
        <p:spPr>
          <a:xfrm>
            <a:off x="262581" y="212706"/>
            <a:ext cx="8618838" cy="954107"/>
          </a:xfrm>
          <a:prstGeom prst="rect">
            <a:avLst/>
          </a:prstGeom>
        </p:spPr>
        <p:txBody>
          <a:bodyPr wrap="square">
            <a:spAutoFit/>
          </a:bodyPr>
          <a:lstStyle/>
          <a:p>
            <a:pPr algn="ctr">
              <a:defRPr sz="2400" b="1" i="0" u="none" strike="noStrike" kern="1200" spc="0" baseline="0">
                <a:solidFill>
                  <a:prstClr val="black">
                    <a:lumMod val="65000"/>
                    <a:lumOff val="35000"/>
                  </a:prstClr>
                </a:solidFill>
                <a:latin typeface="+mn-lt"/>
                <a:ea typeface="+mn-ea"/>
                <a:cs typeface="+mn-cs"/>
              </a:defRPr>
            </a:pPr>
            <a:r>
              <a:rPr lang="en-NZ" sz="2800" b="1" dirty="0"/>
              <a:t>I have difficulty coping with the mathematical skills required for my university work</a:t>
            </a:r>
          </a:p>
        </p:txBody>
      </p:sp>
    </p:spTree>
    <p:extLst>
      <p:ext uri="{BB962C8B-B14F-4D97-AF65-F5344CB8AC3E}">
        <p14:creationId xmlns:p14="http://schemas.microsoft.com/office/powerpoint/2010/main" val="50331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695"/>
            <a:ext cx="9144000" cy="723305"/>
          </a:xfrm>
          <a:prstGeom prst="rect">
            <a:avLst/>
          </a:prstGeom>
        </p:spPr>
      </p:pic>
      <p:graphicFrame>
        <p:nvGraphicFramePr>
          <p:cNvPr id="4" name="Chart 3"/>
          <p:cNvGraphicFramePr>
            <a:graphicFrameLocks/>
          </p:cNvGraphicFramePr>
          <p:nvPr>
            <p:extLst/>
          </p:nvPr>
        </p:nvGraphicFramePr>
        <p:xfrm>
          <a:off x="404515" y="705115"/>
          <a:ext cx="8189471" cy="46712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77078" y="218661"/>
            <a:ext cx="7941365" cy="461665"/>
          </a:xfrm>
          <a:prstGeom prst="rect">
            <a:avLst/>
          </a:prstGeom>
          <a:noFill/>
        </p:spPr>
        <p:txBody>
          <a:bodyPr wrap="square" rtlCol="0">
            <a:spAutoFit/>
          </a:bodyPr>
          <a:lstStyle/>
          <a:p>
            <a:pPr algn="ctr"/>
            <a:r>
              <a:rPr lang="en-NZ" sz="2400" b="1" dirty="0"/>
              <a:t>Strategies for NCEA</a:t>
            </a:r>
          </a:p>
        </p:txBody>
      </p:sp>
    </p:spTree>
    <p:extLst>
      <p:ext uri="{BB962C8B-B14F-4D97-AF65-F5344CB8AC3E}">
        <p14:creationId xmlns:p14="http://schemas.microsoft.com/office/powerpoint/2010/main" val="419574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695"/>
            <a:ext cx="9144000" cy="723305"/>
          </a:xfrm>
          <a:prstGeom prst="rect">
            <a:avLst/>
          </a:prstGeom>
        </p:spPr>
      </p:pic>
      <p:graphicFrame>
        <p:nvGraphicFramePr>
          <p:cNvPr id="4" name="Chart 3"/>
          <p:cNvGraphicFramePr>
            <a:graphicFrameLocks/>
          </p:cNvGraphicFramePr>
          <p:nvPr>
            <p:extLst/>
          </p:nvPr>
        </p:nvGraphicFramePr>
        <p:xfrm>
          <a:off x="206256" y="735645"/>
          <a:ext cx="8605380" cy="413198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77078" y="218661"/>
            <a:ext cx="7941365" cy="461665"/>
          </a:xfrm>
          <a:prstGeom prst="rect">
            <a:avLst/>
          </a:prstGeom>
          <a:noFill/>
        </p:spPr>
        <p:txBody>
          <a:bodyPr wrap="square" rtlCol="0">
            <a:spAutoFit/>
          </a:bodyPr>
          <a:lstStyle/>
          <a:p>
            <a:pPr algn="ctr"/>
            <a:r>
              <a:rPr lang="en-NZ" sz="2400" b="1" dirty="0"/>
              <a:t>Strategies for NCEA</a:t>
            </a:r>
          </a:p>
        </p:txBody>
      </p:sp>
    </p:spTree>
    <p:extLst>
      <p:ext uri="{BB962C8B-B14F-4D97-AF65-F5344CB8AC3E}">
        <p14:creationId xmlns:p14="http://schemas.microsoft.com/office/powerpoint/2010/main" val="185640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695"/>
            <a:ext cx="9144000" cy="723305"/>
          </a:xfrm>
          <a:prstGeom prst="rect">
            <a:avLst/>
          </a:prstGeom>
        </p:spPr>
      </p:pic>
      <p:graphicFrame>
        <p:nvGraphicFramePr>
          <p:cNvPr id="4" name="Chart 3"/>
          <p:cNvGraphicFramePr>
            <a:graphicFrameLocks/>
          </p:cNvGraphicFramePr>
          <p:nvPr>
            <p:extLst/>
          </p:nvPr>
        </p:nvGraphicFramePr>
        <p:xfrm>
          <a:off x="95298" y="1025713"/>
          <a:ext cx="8763000" cy="397667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77078" y="218661"/>
            <a:ext cx="7941365" cy="461665"/>
          </a:xfrm>
          <a:prstGeom prst="rect">
            <a:avLst/>
          </a:prstGeom>
          <a:noFill/>
        </p:spPr>
        <p:txBody>
          <a:bodyPr wrap="square" rtlCol="0">
            <a:spAutoFit/>
          </a:bodyPr>
          <a:lstStyle/>
          <a:p>
            <a:pPr algn="ctr"/>
            <a:r>
              <a:rPr lang="en-NZ" sz="2400" b="1" dirty="0"/>
              <a:t>Strategies for NCEA</a:t>
            </a:r>
          </a:p>
        </p:txBody>
      </p:sp>
    </p:spTree>
    <p:extLst>
      <p:ext uri="{BB962C8B-B14F-4D97-AF65-F5344CB8AC3E}">
        <p14:creationId xmlns:p14="http://schemas.microsoft.com/office/powerpoint/2010/main" val="358306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695"/>
            <a:ext cx="9144000" cy="723305"/>
          </a:xfrm>
          <a:prstGeom prst="rect">
            <a:avLst/>
          </a:prstGeom>
        </p:spPr>
      </p:pic>
      <p:graphicFrame>
        <p:nvGraphicFramePr>
          <p:cNvPr id="3" name="Chart 2"/>
          <p:cNvGraphicFramePr>
            <a:graphicFrameLocks/>
          </p:cNvGraphicFramePr>
          <p:nvPr>
            <p:extLst/>
          </p:nvPr>
        </p:nvGraphicFramePr>
        <p:xfrm>
          <a:off x="-723626" y="673310"/>
          <a:ext cx="9604489" cy="463175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384755" y="123227"/>
            <a:ext cx="664091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2800" b="0" i="0" u="none" strike="noStrike" kern="1200" spc="0" baseline="0">
                <a:solidFill>
                  <a:prstClr val="black">
                    <a:lumMod val="65000"/>
                    <a:lumOff val="35000"/>
                  </a:prstClr>
                </a:solidFill>
                <a:latin typeface="+mn-lt"/>
                <a:ea typeface="+mn-ea"/>
                <a:cs typeface="+mn-cs"/>
              </a:defRPr>
            </a:pPr>
            <a:r>
              <a:rPr kumimoji="0" lang="en-NZ"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Reasons for not completing standards</a:t>
            </a:r>
          </a:p>
        </p:txBody>
      </p:sp>
    </p:spTree>
    <p:extLst>
      <p:ext uri="{BB962C8B-B14F-4D97-AF65-F5344CB8AC3E}">
        <p14:creationId xmlns:p14="http://schemas.microsoft.com/office/powerpoint/2010/main" val="160167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dirty="0"/>
              <a:t>Positive impact of NCEA on student preparation for university</a:t>
            </a:r>
          </a:p>
        </p:txBody>
      </p:sp>
      <p:sp>
        <p:nvSpPr>
          <p:cNvPr id="3" name="Content Placeholder 2"/>
          <p:cNvSpPr>
            <a:spLocks noGrp="1"/>
          </p:cNvSpPr>
          <p:nvPr>
            <p:ph idx="1"/>
          </p:nvPr>
        </p:nvSpPr>
        <p:spPr>
          <a:xfrm>
            <a:off x="457200" y="1600200"/>
            <a:ext cx="8229600" cy="4894604"/>
          </a:xfrm>
        </p:spPr>
        <p:txBody>
          <a:bodyPr>
            <a:noAutofit/>
          </a:bodyPr>
          <a:lstStyle/>
          <a:p>
            <a:r>
              <a:rPr lang="en-NZ" sz="1800" dirty="0">
                <a:solidFill>
                  <a:srgbClr val="002060"/>
                </a:solidFill>
              </a:rPr>
              <a:t>Flexibility of NCEA supported by students and teachers: </a:t>
            </a:r>
            <a:r>
              <a:rPr lang="en-NZ" sz="1800" dirty="0"/>
              <a:t>course choices; assessment tasks </a:t>
            </a:r>
          </a:p>
          <a:p>
            <a:r>
              <a:rPr lang="en-NZ" sz="1800" dirty="0">
                <a:solidFill>
                  <a:srgbClr val="002060"/>
                </a:solidFill>
              </a:rPr>
              <a:t>Mix of internals and external standards: </a:t>
            </a:r>
            <a:r>
              <a:rPr lang="en-NZ" sz="1800" dirty="0"/>
              <a:t>spreads study load; encourages consistent work across the year; matches university model of internal and final exams</a:t>
            </a:r>
          </a:p>
          <a:p>
            <a:r>
              <a:rPr lang="en-NZ" sz="1800" dirty="0">
                <a:solidFill>
                  <a:srgbClr val="002060"/>
                </a:solidFill>
              </a:rPr>
              <a:t>Internals: </a:t>
            </a:r>
            <a:r>
              <a:rPr lang="en-NZ" sz="1800" dirty="0"/>
              <a:t>encourage self-management; potential for authentic learning &amp; assessment tasks</a:t>
            </a:r>
          </a:p>
          <a:p>
            <a:r>
              <a:rPr lang="en-NZ" sz="1800" dirty="0">
                <a:solidFill>
                  <a:srgbClr val="002060"/>
                </a:solidFill>
              </a:rPr>
              <a:t>Externals:</a:t>
            </a:r>
            <a:r>
              <a:rPr lang="en-NZ" sz="1800" dirty="0"/>
              <a:t> exam preparation (though avoided by some)</a:t>
            </a:r>
          </a:p>
          <a:p>
            <a:r>
              <a:rPr lang="en-NZ" sz="1800" dirty="0">
                <a:solidFill>
                  <a:srgbClr val="002060"/>
                </a:solidFill>
              </a:rPr>
              <a:t>Learning and study behaviours (esp. merit/excellence students):</a:t>
            </a:r>
            <a:r>
              <a:rPr lang="en-NZ" sz="1800" dirty="0"/>
              <a:t> e.g., critical essays, reports, oral presentations; develop research and academic skills, such as citations; develop critical analysis, able to justify stance, apply knowledge.</a:t>
            </a:r>
          </a:p>
          <a:p>
            <a:r>
              <a:rPr lang="en-NZ" sz="1800" dirty="0">
                <a:solidFill>
                  <a:srgbClr val="002060"/>
                </a:solidFill>
              </a:rPr>
              <a:t>Personal development: </a:t>
            </a:r>
            <a:r>
              <a:rPr lang="en-NZ" sz="1800" dirty="0"/>
              <a:t>start to believe in self; agency and self-responsibility; manage workload, time management, stress levels; be strategic; work independently.</a:t>
            </a:r>
          </a:p>
        </p:txBody>
      </p:sp>
      <p:sp>
        <p:nvSpPr>
          <p:cNvPr id="4" name="Slide Number Placeholder 3">
            <a:extLst>
              <a:ext uri="{FF2B5EF4-FFF2-40B4-BE49-F238E27FC236}">
                <a16:creationId xmlns:a16="http://schemas.microsoft.com/office/drawing/2014/main" id="{FBB2B0ED-FBB2-4C79-9BC8-397504BA62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5DB927A-968D-4E43-81D5-28440628A948}"/>
              </a:ext>
            </a:extLst>
          </p:cNvPr>
          <p:cNvPicPr>
            <a:picLocks noChangeAspect="1"/>
          </p:cNvPicPr>
          <p:nvPr/>
        </p:nvPicPr>
        <p:blipFill>
          <a:blip r:embed="rId3"/>
          <a:stretch>
            <a:fillRect/>
          </a:stretch>
        </p:blipFill>
        <p:spPr>
          <a:xfrm>
            <a:off x="0" y="5894833"/>
            <a:ext cx="9144000" cy="963167"/>
          </a:xfrm>
          <a:prstGeom prst="rect">
            <a:avLst/>
          </a:prstGeom>
        </p:spPr>
      </p:pic>
    </p:spTree>
    <p:extLst>
      <p:ext uri="{BB962C8B-B14F-4D97-AF65-F5344CB8AC3E}">
        <p14:creationId xmlns:p14="http://schemas.microsoft.com/office/powerpoint/2010/main" val="423629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997"/>
            <a:ext cx="8370606" cy="827769"/>
          </a:xfrm>
        </p:spPr>
        <p:txBody>
          <a:bodyPr>
            <a:noAutofit/>
          </a:bodyPr>
          <a:lstStyle/>
          <a:p>
            <a:r>
              <a:rPr lang="en-NZ" sz="3200" dirty="0"/>
              <a:t>Problematic influence of NCEA on student preparation for university</a:t>
            </a:r>
          </a:p>
        </p:txBody>
      </p:sp>
      <p:sp>
        <p:nvSpPr>
          <p:cNvPr id="3" name="Content Placeholder 2"/>
          <p:cNvSpPr>
            <a:spLocks noGrp="1"/>
          </p:cNvSpPr>
          <p:nvPr>
            <p:ph idx="1"/>
          </p:nvPr>
        </p:nvSpPr>
        <p:spPr>
          <a:xfrm>
            <a:off x="179462" y="1175313"/>
            <a:ext cx="8793622" cy="4525963"/>
          </a:xfrm>
        </p:spPr>
        <p:txBody>
          <a:bodyPr>
            <a:noAutofit/>
          </a:bodyPr>
          <a:lstStyle/>
          <a:p>
            <a:r>
              <a:rPr lang="en-NZ" sz="1800" dirty="0">
                <a:solidFill>
                  <a:srgbClr val="002060"/>
                </a:solidFill>
              </a:rPr>
              <a:t>Assessment (credits) are driving behaviour, not learning</a:t>
            </a:r>
          </a:p>
          <a:p>
            <a:r>
              <a:rPr lang="en-NZ" sz="1800" dirty="0">
                <a:solidFill>
                  <a:srgbClr val="002060"/>
                </a:solidFill>
              </a:rPr>
              <a:t>Impact on learning: </a:t>
            </a:r>
            <a:r>
              <a:rPr lang="en-NZ" sz="1800" dirty="0"/>
              <a:t>learning compartmentalised and fragmented; loss of breadth of knowledge;</a:t>
            </a:r>
          </a:p>
          <a:p>
            <a:r>
              <a:rPr lang="en-NZ" sz="1800" dirty="0">
                <a:solidFill>
                  <a:srgbClr val="002060"/>
                </a:solidFill>
              </a:rPr>
              <a:t>Heavy workload: </a:t>
            </a:r>
            <a:r>
              <a:rPr lang="en-NZ" sz="1800" dirty="0"/>
              <a:t>too much assessment; little room for thinking more widely; discourages risk-taking </a:t>
            </a:r>
          </a:p>
          <a:p>
            <a:r>
              <a:rPr lang="en-NZ" sz="1800" dirty="0">
                <a:solidFill>
                  <a:srgbClr val="002060"/>
                </a:solidFill>
              </a:rPr>
              <a:t>Internals: </a:t>
            </a:r>
            <a:r>
              <a:rPr lang="en-NZ" sz="1800" dirty="0"/>
              <a:t>false sense of achievement; taught how to take the test; gaining NCEA without externals </a:t>
            </a:r>
          </a:p>
          <a:p>
            <a:r>
              <a:rPr lang="en-NZ" sz="1800" dirty="0">
                <a:solidFill>
                  <a:srgbClr val="002060"/>
                </a:solidFill>
              </a:rPr>
              <a:t>Externals:</a:t>
            </a:r>
            <a:r>
              <a:rPr lang="en-NZ" sz="1800" dirty="0"/>
              <a:t> Focus on less to achieve excellence; (3 hours for 1 – 3 standards); avoided. </a:t>
            </a:r>
          </a:p>
          <a:p>
            <a:r>
              <a:rPr lang="en-NZ" sz="1800" dirty="0">
                <a:solidFill>
                  <a:srgbClr val="002060"/>
                </a:solidFill>
              </a:rPr>
              <a:t>Resubmissions: </a:t>
            </a:r>
            <a:r>
              <a:rPr lang="en-NZ" sz="1800" dirty="0"/>
              <a:t>students rely on resubmissions rather than doing best work to start with; unrealistic expectations of resubs at school; resubs not available at university</a:t>
            </a:r>
          </a:p>
          <a:p>
            <a:r>
              <a:rPr lang="en-NZ" sz="1800" dirty="0">
                <a:solidFill>
                  <a:srgbClr val="002060"/>
                </a:solidFill>
              </a:rPr>
              <a:t>Grades:</a:t>
            </a:r>
            <a:r>
              <a:rPr lang="en-NZ" sz="1800" dirty="0"/>
              <a:t> A for achieved v A grade at </a:t>
            </a:r>
            <a:r>
              <a:rPr lang="en-NZ" sz="1800" dirty="0" err="1"/>
              <a:t>uni</a:t>
            </a:r>
            <a:r>
              <a:rPr lang="en-NZ" sz="1800" dirty="0"/>
              <a:t>; E for excellence v fail grade at </a:t>
            </a:r>
            <a:r>
              <a:rPr lang="en-NZ" sz="1800" dirty="0" err="1"/>
              <a:t>uni</a:t>
            </a:r>
            <a:endParaRPr lang="en-NZ" sz="1800" dirty="0"/>
          </a:p>
          <a:p>
            <a:r>
              <a:rPr lang="en-NZ" sz="1800" dirty="0">
                <a:solidFill>
                  <a:srgbClr val="002060"/>
                </a:solidFill>
              </a:rPr>
              <a:t>Emotional impact: </a:t>
            </a:r>
            <a:r>
              <a:rPr lang="en-NZ" sz="1800" dirty="0"/>
              <a:t>often high anxiety and stress, exhaustion; </a:t>
            </a:r>
          </a:p>
          <a:p>
            <a:r>
              <a:rPr lang="en-NZ" sz="1800" dirty="0">
                <a:solidFill>
                  <a:srgbClr val="002060"/>
                </a:solidFill>
              </a:rPr>
              <a:t>Pressure on schools / teachers: </a:t>
            </a:r>
            <a:r>
              <a:rPr lang="en-NZ" sz="1800" dirty="0"/>
              <a:t>scaffolding internals; spoon-feeding students; credit harvesting  </a:t>
            </a:r>
          </a:p>
        </p:txBody>
      </p:sp>
      <p:pic>
        <p:nvPicPr>
          <p:cNvPr id="4" name="Picture 3"/>
          <p:cNvPicPr>
            <a:picLocks noChangeAspect="1"/>
          </p:cNvPicPr>
          <p:nvPr/>
        </p:nvPicPr>
        <p:blipFill>
          <a:blip r:embed="rId3"/>
          <a:stretch>
            <a:fillRect/>
          </a:stretch>
        </p:blipFill>
        <p:spPr>
          <a:xfrm>
            <a:off x="0" y="5893824"/>
            <a:ext cx="9144793" cy="963251"/>
          </a:xfrm>
          <a:prstGeom prst="rect">
            <a:avLst/>
          </a:prstGeom>
        </p:spPr>
      </p:pic>
      <p:sp>
        <p:nvSpPr>
          <p:cNvPr id="5" name="Slide Number Placeholder 4">
            <a:extLst>
              <a:ext uri="{FF2B5EF4-FFF2-40B4-BE49-F238E27FC236}">
                <a16:creationId xmlns:a16="http://schemas.microsoft.com/office/drawing/2014/main" id="{879191EB-4D0A-499E-9593-F6AF070BF0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242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a:t>
            </a:r>
          </a:p>
        </p:txBody>
      </p:sp>
      <p:pic>
        <p:nvPicPr>
          <p:cNvPr id="4" name="Content Placeholder 3"/>
          <p:cNvPicPr>
            <a:picLocks noGrp="1" noChangeAspect="1"/>
          </p:cNvPicPr>
          <p:nvPr>
            <p:ph idx="1"/>
          </p:nvPr>
        </p:nvPicPr>
        <p:blipFill>
          <a:blip r:embed="rId3"/>
          <a:stretch>
            <a:fillRect/>
          </a:stretch>
        </p:blipFill>
        <p:spPr>
          <a:xfrm>
            <a:off x="2846110" y="3871878"/>
            <a:ext cx="4048125" cy="2686050"/>
          </a:xfrm>
          <a:prstGeom prst="rect">
            <a:avLst/>
          </a:prstGeom>
        </p:spPr>
      </p:pic>
      <p:sp>
        <p:nvSpPr>
          <p:cNvPr id="5" name="Rounded Rectangular Callout 4"/>
          <p:cNvSpPr/>
          <p:nvPr/>
        </p:nvSpPr>
        <p:spPr>
          <a:xfrm>
            <a:off x="546652" y="1530626"/>
            <a:ext cx="7056783" cy="1918252"/>
          </a:xfrm>
          <a:prstGeom prst="wedgeRoundRectCallout">
            <a:avLst>
              <a:gd name="adj1" fmla="val -6149"/>
              <a:gd name="adj2" fmla="val 86334"/>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400" dirty="0"/>
              <a:t>How do these findings relate to your own experiences of students moving from school to university or tertiary education (from NCEA assessment)?</a:t>
            </a:r>
          </a:p>
        </p:txBody>
      </p:sp>
    </p:spTree>
    <p:extLst>
      <p:ext uri="{BB962C8B-B14F-4D97-AF65-F5344CB8AC3E}">
        <p14:creationId xmlns:p14="http://schemas.microsoft.com/office/powerpoint/2010/main" val="323464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7AC1-32E7-44E9-BC11-30193311E4F3}"/>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algn="l" defTabSz="914400">
              <a:lnSpc>
                <a:spcPct val="90000"/>
              </a:lnSpc>
            </a:pPr>
            <a:r>
              <a:rPr lang="en-US" sz="6000" dirty="0"/>
              <a:t>Giant Jenga</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grass, outdoor, bench, chair&#10;&#10;Description generated with very high confidence">
            <a:extLst>
              <a:ext uri="{FF2B5EF4-FFF2-40B4-BE49-F238E27FC236}">
                <a16:creationId xmlns:a16="http://schemas.microsoft.com/office/drawing/2014/main" id="{F7B13E08-90AA-40E6-A068-75BBC5489283}"/>
              </a:ext>
            </a:extLst>
          </p:cNvPr>
          <p:cNvPicPr>
            <a:picLocks noGrp="1" noChangeAspect="1"/>
          </p:cNvPicPr>
          <p:nvPr>
            <p:ph idx="1"/>
          </p:nvPr>
        </p:nvPicPr>
        <p:blipFill rotWithShape="1">
          <a:blip r:embed="rId2"/>
          <a:srcRect r="931"/>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967701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A967E449-5E16-4B07-8B94-EE947B54E0B6}"/>
              </a:ext>
            </a:extLst>
          </p:cNvPr>
          <p:cNvSpPr>
            <a:spLocks noGrp="1"/>
          </p:cNvSpPr>
          <p:nvPr>
            <p:ph type="title"/>
          </p:nvPr>
        </p:nvSpPr>
        <p:spPr>
          <a:xfrm>
            <a:off x="603363" y="1191796"/>
            <a:ext cx="7516084" cy="2976344"/>
          </a:xfrm>
        </p:spPr>
        <p:txBody>
          <a:bodyPr vert="horz" lIns="91440" tIns="45720" rIns="91440" bIns="45720" rtlCol="0" anchor="ctr">
            <a:normAutofit/>
          </a:bodyPr>
          <a:lstStyle/>
          <a:p>
            <a:pPr defTabSz="914400">
              <a:lnSpc>
                <a:spcPct val="90000"/>
              </a:lnSpc>
            </a:pPr>
            <a:r>
              <a:rPr lang="en-US" sz="5700" kern="1200" dirty="0">
                <a:solidFill>
                  <a:srgbClr val="FFFFFF"/>
                </a:solidFill>
                <a:latin typeface="+mj-lt"/>
                <a:ea typeface="+mj-ea"/>
                <a:cs typeface="+mj-cs"/>
              </a:rPr>
              <a:t>NCEA and subject knowledge</a:t>
            </a:r>
          </a:p>
        </p:txBody>
      </p:sp>
      <p:sp>
        <p:nvSpPr>
          <p:cNvPr id="5" name="Text Placeholder 4">
            <a:extLst>
              <a:ext uri="{FF2B5EF4-FFF2-40B4-BE49-F238E27FC236}">
                <a16:creationId xmlns:a16="http://schemas.microsoft.com/office/drawing/2014/main" id="{3273F332-DAAE-4967-AB21-11EA6DBD49C8}"/>
              </a:ext>
            </a:extLst>
          </p:cNvPr>
          <p:cNvSpPr>
            <a:spLocks noGrp="1"/>
          </p:cNvSpPr>
          <p:nvPr>
            <p:ph type="body" idx="1"/>
          </p:nvPr>
        </p:nvSpPr>
        <p:spPr>
          <a:xfrm>
            <a:off x="603591" y="5318990"/>
            <a:ext cx="7062673" cy="723670"/>
          </a:xfrm>
        </p:spPr>
        <p:txBody>
          <a:bodyPr vert="horz" lIns="91440" tIns="45720" rIns="91440" bIns="45720" rtlCol="0" anchor="t">
            <a:normAutofit/>
          </a:bodyPr>
          <a:lstStyle/>
          <a:p>
            <a:pPr defTabSz="914400">
              <a:lnSpc>
                <a:spcPct val="90000"/>
              </a:lnSpc>
              <a:spcBef>
                <a:spcPts val="1000"/>
              </a:spcBef>
            </a:pPr>
            <a:r>
              <a:rPr lang="en-US" sz="1600" kern="1200" dirty="0">
                <a:solidFill>
                  <a:srgbClr val="000000"/>
                </a:solidFill>
                <a:latin typeface="+mn-lt"/>
                <a:ea typeface="+mn-ea"/>
                <a:cs typeface="+mn-cs"/>
              </a:rPr>
              <a:t>Transitions to University</a:t>
            </a:r>
          </a:p>
        </p:txBody>
      </p:sp>
    </p:spTree>
    <p:extLst>
      <p:ext uri="{BB962C8B-B14F-4D97-AF65-F5344CB8AC3E}">
        <p14:creationId xmlns:p14="http://schemas.microsoft.com/office/powerpoint/2010/main" val="321257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064335"/>
            <a:ext cx="7886700" cy="994172"/>
          </a:xfrm>
        </p:spPr>
        <p:txBody>
          <a:bodyPr>
            <a:normAutofit fontScale="90000"/>
          </a:bodyPr>
          <a:lstStyle/>
          <a:p>
            <a:r>
              <a:rPr lang="en-NZ" dirty="0"/>
              <a:t>Potential sources of association between NCEA and 100-level performance</a:t>
            </a:r>
          </a:p>
        </p:txBody>
      </p:sp>
      <p:sp>
        <p:nvSpPr>
          <p:cNvPr id="3" name="TextBox 2"/>
          <p:cNvSpPr txBox="1"/>
          <p:nvPr/>
        </p:nvSpPr>
        <p:spPr>
          <a:xfrm>
            <a:off x="657225" y="2489819"/>
            <a:ext cx="7829551" cy="1615827"/>
          </a:xfrm>
          <a:prstGeom prst="rect">
            <a:avLst/>
          </a:prstGeom>
          <a:noFill/>
        </p:spPr>
        <p:txBody>
          <a:bodyPr wrap="square" rtlCol="0">
            <a:spAutoFit/>
          </a:bodyPr>
          <a:lstStyle/>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100" b="0" i="0" u="none" strike="noStrike" kern="1200" cap="none" spc="0" normalizeH="0" baseline="0" noProof="0" dirty="0">
                <a:ln>
                  <a:noFill/>
                </a:ln>
                <a:solidFill>
                  <a:prstClr val="black"/>
                </a:solidFill>
                <a:effectLst/>
                <a:uLnTx/>
                <a:uFillTx/>
                <a:latin typeface="Calibri"/>
                <a:ea typeface="+mn-ea"/>
                <a:cs typeface="+mn-cs"/>
              </a:rPr>
              <a:t>Specific knowledge</a:t>
            </a: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75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100" b="0" i="0" u="none" strike="noStrike" kern="1200" cap="none" spc="0" normalizeH="0" baseline="0" noProof="0" dirty="0">
                <a:ln>
                  <a:noFill/>
                </a:ln>
                <a:solidFill>
                  <a:prstClr val="black"/>
                </a:solidFill>
                <a:effectLst/>
                <a:uLnTx/>
                <a:uFillTx/>
                <a:latin typeface="Calibri"/>
                <a:ea typeface="+mn-ea"/>
                <a:cs typeface="+mn-cs"/>
              </a:rPr>
              <a:t>Facility with learning different types of knowledge (declarative, conceptual, epistemic)</a:t>
            </a: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75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100" b="0" i="0" u="none" strike="noStrike" kern="1200" cap="none" spc="0" normalizeH="0" baseline="0" noProof="0" dirty="0">
                <a:ln>
                  <a:noFill/>
                </a:ln>
                <a:solidFill>
                  <a:prstClr val="black"/>
                </a:solidFill>
                <a:effectLst/>
                <a:uLnTx/>
                <a:uFillTx/>
                <a:latin typeface="Calibri"/>
                <a:ea typeface="+mn-ea"/>
                <a:cs typeface="+mn-cs"/>
              </a:rPr>
              <a:t>Facility with different assessment modalities and types of tasks.</a:t>
            </a:r>
          </a:p>
        </p:txBody>
      </p:sp>
      <p:pic>
        <p:nvPicPr>
          <p:cNvPr id="4" name="Picture 3"/>
          <p:cNvPicPr>
            <a:picLocks noChangeAspect="1"/>
          </p:cNvPicPr>
          <p:nvPr/>
        </p:nvPicPr>
        <p:blipFill>
          <a:blip r:embed="rId2"/>
          <a:stretch>
            <a:fillRect/>
          </a:stretch>
        </p:blipFill>
        <p:spPr>
          <a:xfrm>
            <a:off x="0" y="5894749"/>
            <a:ext cx="9144793" cy="963251"/>
          </a:xfrm>
          <a:prstGeom prst="rect">
            <a:avLst/>
          </a:prstGeom>
        </p:spPr>
      </p:pic>
      <p:sp>
        <p:nvSpPr>
          <p:cNvPr id="5" name="Slide Number Placeholder 4">
            <a:extLst>
              <a:ext uri="{FF2B5EF4-FFF2-40B4-BE49-F238E27FC236}">
                <a16:creationId xmlns:a16="http://schemas.microsoft.com/office/drawing/2014/main" id="{7E1840D1-57B2-4BEC-8879-A3F01D1464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312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6938"/>
          <a:ext cx="8957733" cy="6333989"/>
        </p:xfrm>
        <a:graphic>
          <a:graphicData uri="http://schemas.openxmlformats.org/drawingml/2006/table">
            <a:tbl>
              <a:tblPr>
                <a:tableStyleId>{5C22544A-7EE6-4342-B048-85BDC9FD1C3A}</a:tableStyleId>
              </a:tblPr>
              <a:tblGrid>
                <a:gridCol w="6889330">
                  <a:extLst>
                    <a:ext uri="{9D8B030D-6E8A-4147-A177-3AD203B41FA5}">
                      <a16:colId xmlns:a16="http://schemas.microsoft.com/office/drawing/2014/main" val="20000"/>
                    </a:ext>
                  </a:extLst>
                </a:gridCol>
                <a:gridCol w="1179403">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264220">
                <a:tc>
                  <a:txBody>
                    <a:bodyPr/>
                    <a:lstStyle/>
                    <a:p>
                      <a:pPr algn="l" fontAlgn="b"/>
                      <a:r>
                        <a:rPr lang="en-NZ" sz="1400" b="1" u="none" strike="noStrike" dirty="0">
                          <a:effectLst/>
                        </a:rPr>
                        <a:t>Did not complete one or more:</a:t>
                      </a:r>
                      <a:endParaRPr lang="en-NZ" sz="1400" b="1"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Met requirements</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Strategic</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0"/>
                  </a:ext>
                </a:extLst>
              </a:tr>
              <a:tr h="264220">
                <a:tc>
                  <a:txBody>
                    <a:bodyPr/>
                    <a:lstStyle/>
                    <a:p>
                      <a:pPr algn="l" fontAlgn="b"/>
                      <a:r>
                        <a:rPr lang="en-NZ" sz="1400" u="none" strike="noStrike" dirty="0">
                          <a:effectLst/>
                        </a:rPr>
                        <a:t>Externally-assessed standards because I had already met the requirements for Level 3 NCEA</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a:effectLst/>
                        </a:rPr>
                        <a:t>0.853</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1"/>
                  </a:ext>
                </a:extLst>
              </a:tr>
              <a:tr h="264220">
                <a:tc>
                  <a:txBody>
                    <a:bodyPr/>
                    <a:lstStyle/>
                    <a:p>
                      <a:pPr algn="l" fontAlgn="b"/>
                      <a:r>
                        <a:rPr lang="en-NZ" sz="1400" u="none" strike="noStrike" dirty="0">
                          <a:effectLst/>
                        </a:rPr>
                        <a:t>Externally-assessed standards because I had already met the requirements for UE</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a:effectLst/>
                        </a:rPr>
                        <a:t>0.845</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2"/>
                  </a:ext>
                </a:extLst>
              </a:tr>
              <a:tr h="264220">
                <a:tc>
                  <a:txBody>
                    <a:bodyPr/>
                    <a:lstStyle/>
                    <a:p>
                      <a:pPr algn="l" fontAlgn="b"/>
                      <a:r>
                        <a:rPr lang="en-NZ" sz="1400" u="none" strike="noStrike" dirty="0">
                          <a:effectLst/>
                        </a:rPr>
                        <a:t>Internally-assessed standards because I had already met the requirements for Level 3 NCEA</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0.430</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3"/>
                  </a:ext>
                </a:extLst>
              </a:tr>
              <a:tr h="264220">
                <a:tc>
                  <a:txBody>
                    <a:bodyPr/>
                    <a:lstStyle/>
                    <a:p>
                      <a:pPr algn="l" fontAlgn="b"/>
                      <a:r>
                        <a:rPr lang="en-NZ" sz="1400" u="none" strike="noStrike" dirty="0">
                          <a:effectLst/>
                        </a:rPr>
                        <a:t>Internally-assessed standards because I had already met the requirements for UE</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a:effectLst/>
                        </a:rPr>
                        <a:t>0.425</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r>
                        <a:rPr lang="en-NZ" sz="1400" u="none" strike="noStrike">
                          <a:effectLst/>
                        </a:rPr>
                        <a:t> </a:t>
                      </a:r>
                      <a:endParaRPr lang="en-NZ" sz="14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4"/>
                  </a:ext>
                </a:extLst>
              </a:tr>
              <a:tr h="484052">
                <a:tc>
                  <a:txBody>
                    <a:bodyPr/>
                    <a:lstStyle/>
                    <a:p>
                      <a:pPr algn="l" fontAlgn="b"/>
                      <a:r>
                        <a:rPr lang="en-NZ" sz="1400" u="none" strike="noStrike" dirty="0">
                          <a:effectLst/>
                        </a:rPr>
                        <a:t>Externally-assessed standards because I wanted to concentrate on doing better in other standards</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a:effectLst/>
                        </a:rPr>
                        <a:t>0.679</a:t>
                      </a:r>
                      <a:endParaRPr lang="en-NZ" sz="14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5"/>
                  </a:ext>
                </a:extLst>
              </a:tr>
              <a:tr h="484052">
                <a:tc>
                  <a:txBody>
                    <a:bodyPr/>
                    <a:lstStyle/>
                    <a:p>
                      <a:pPr algn="l" fontAlgn="b"/>
                      <a:r>
                        <a:rPr lang="en-NZ" sz="1400" u="none" strike="noStrike" dirty="0">
                          <a:effectLst/>
                        </a:rPr>
                        <a:t>Externally-assessed standards because there was not enough time in an exam session to complete all the standards that I was entered for</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0.656</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6"/>
                  </a:ext>
                </a:extLst>
              </a:tr>
              <a:tr h="264220">
                <a:tc>
                  <a:txBody>
                    <a:bodyPr/>
                    <a:lstStyle/>
                    <a:p>
                      <a:pPr algn="l" fontAlgn="b"/>
                      <a:r>
                        <a:rPr lang="en-NZ" sz="1400" u="none" strike="noStrike" dirty="0">
                          <a:effectLst/>
                        </a:rPr>
                        <a:t>Externally-assessed standards because I wasn't sure I could pass the standard</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0.611</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7"/>
                  </a:ext>
                </a:extLst>
              </a:tr>
              <a:tr h="528440">
                <a:tc>
                  <a:txBody>
                    <a:bodyPr/>
                    <a:lstStyle/>
                    <a:p>
                      <a:pPr algn="l" fontAlgn="b"/>
                      <a:r>
                        <a:rPr lang="en-NZ" sz="1400" u="none" strike="noStrike" dirty="0">
                          <a:effectLst/>
                        </a:rPr>
                        <a:t>Externally-assessed standards because there was not enough time in an exam session to complete a standard at the level I wanted to achieve</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0.596</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8"/>
                  </a:ext>
                </a:extLst>
              </a:tr>
              <a:tr h="264220">
                <a:tc>
                  <a:txBody>
                    <a:bodyPr/>
                    <a:lstStyle/>
                    <a:p>
                      <a:pPr algn="l" fontAlgn="b"/>
                      <a:r>
                        <a:rPr lang="en-NZ" sz="1400" u="none" strike="noStrike">
                          <a:effectLst/>
                        </a:rPr>
                        <a:t>Externally-assessed standards because I was not interested in the material</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0.424</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09"/>
                  </a:ext>
                </a:extLst>
              </a:tr>
              <a:tr h="484052">
                <a:tc>
                  <a:txBody>
                    <a:bodyPr/>
                    <a:lstStyle/>
                    <a:p>
                      <a:pPr algn="l" fontAlgn="b"/>
                      <a:r>
                        <a:rPr lang="en-NZ" sz="1400" u="none" strike="noStrike">
                          <a:effectLst/>
                        </a:rPr>
                        <a:t>Internally-assessed standards because I wanted to concentrate on doing better in other standards</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0.400</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0"/>
                  </a:ext>
                </a:extLst>
              </a:tr>
              <a:tr h="264220">
                <a:tc>
                  <a:txBody>
                    <a:bodyPr/>
                    <a:lstStyle/>
                    <a:p>
                      <a:pPr algn="l" fontAlgn="b"/>
                      <a:r>
                        <a:rPr lang="en-NZ" sz="1400" u="none" strike="noStrike">
                          <a:effectLst/>
                        </a:rPr>
                        <a:t>Internally-assessed standards because I wasn't sure I could pass the standard</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0.365</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1"/>
                  </a:ext>
                </a:extLst>
              </a:tr>
              <a:tr h="264220">
                <a:tc>
                  <a:txBody>
                    <a:bodyPr/>
                    <a:lstStyle/>
                    <a:p>
                      <a:pPr algn="l" fontAlgn="b"/>
                      <a:r>
                        <a:rPr lang="en-NZ" sz="1400" u="none" strike="noStrike">
                          <a:effectLst/>
                        </a:rPr>
                        <a:t>Internally-assessed standards because I was not interested in the material</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r>
                        <a:rPr lang="en-NZ" sz="1400" u="none" strike="noStrike" dirty="0">
                          <a:effectLst/>
                        </a:rPr>
                        <a:t> </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r" fontAlgn="b"/>
                      <a:r>
                        <a:rPr lang="en-NZ" sz="1400" u="none" strike="noStrike" dirty="0">
                          <a:effectLst/>
                        </a:rPr>
                        <a:t>0.357</a:t>
                      </a:r>
                      <a:endParaRPr lang="en-NZ" sz="14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2"/>
                  </a:ext>
                </a:extLst>
              </a:tr>
              <a:tr h="264220">
                <a:tc>
                  <a:txBody>
                    <a:bodyPr/>
                    <a:lstStyle/>
                    <a:p>
                      <a:pPr algn="l" fontAlgn="b"/>
                      <a:r>
                        <a:rPr lang="en-NZ" sz="1400" u="none" strike="noStrike">
                          <a:effectLst/>
                        </a:rPr>
                        <a:t>Internally-assessed standards for personal reasons (e.g., sick, overseas)</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3"/>
                  </a:ext>
                </a:extLst>
              </a:tr>
              <a:tr h="484052">
                <a:tc>
                  <a:txBody>
                    <a:bodyPr/>
                    <a:lstStyle/>
                    <a:p>
                      <a:pPr algn="l" fontAlgn="b"/>
                      <a:r>
                        <a:rPr lang="en-NZ" sz="1400" u="none" strike="noStrike">
                          <a:effectLst/>
                        </a:rPr>
                        <a:t>Internally-assessed standards because there was not enough time in an exam session to complete all the standards that I was entered for</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4"/>
                  </a:ext>
                </a:extLst>
              </a:tr>
              <a:tr h="264220">
                <a:tc>
                  <a:txBody>
                    <a:bodyPr/>
                    <a:lstStyle/>
                    <a:p>
                      <a:pPr algn="l" fontAlgn="b"/>
                      <a:r>
                        <a:rPr lang="en-NZ" sz="1400" u="none" strike="noStrike">
                          <a:effectLst/>
                        </a:rPr>
                        <a:t>Externally-assessed standards for personal reasons (e.g., sick, overseas)</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5"/>
                  </a:ext>
                </a:extLst>
              </a:tr>
              <a:tr h="528440">
                <a:tc>
                  <a:txBody>
                    <a:bodyPr/>
                    <a:lstStyle/>
                    <a:p>
                      <a:pPr algn="l" fontAlgn="b"/>
                      <a:r>
                        <a:rPr lang="en-NZ" sz="1400" u="none" strike="noStrike">
                          <a:effectLst/>
                        </a:rPr>
                        <a:t>Internally-assessed standards because there was not enough time in an exam session to complete a standard at the level I wanted to achieve</a:t>
                      </a:r>
                      <a:endParaRPr lang="en-NZ" sz="14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6"/>
                  </a:ext>
                </a:extLst>
              </a:tr>
              <a:tr h="264220">
                <a:tc>
                  <a:txBody>
                    <a:bodyPr/>
                    <a:lstStyle/>
                    <a:p>
                      <a:pPr algn="l" fontAlgn="b"/>
                      <a:r>
                        <a:rPr lang="en-NZ" sz="1400" u="none" strike="noStrike" dirty="0">
                          <a:effectLst/>
                        </a:rPr>
                        <a:t>Internally-assessed standards because I had left school</a:t>
                      </a:r>
                      <a:endParaRPr lang="en-NZ" sz="1400" b="0"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endParaRPr lang="en-NZ" sz="900" b="0" i="0" u="none" strike="noStrike">
                        <a:solidFill>
                          <a:srgbClr val="000000"/>
                        </a:solidFill>
                        <a:effectLst/>
                        <a:latin typeface="Calibri" panose="020F0502020204030204" pitchFamily="34" charset="0"/>
                      </a:endParaRPr>
                    </a:p>
                  </a:txBody>
                  <a:tcPr marL="7761" marR="7761" marT="7761" marB="0" anchor="b"/>
                </a:tc>
                <a:tc>
                  <a:txBody>
                    <a:bodyPr/>
                    <a:lstStyle/>
                    <a:p>
                      <a:pPr algn="l" fontAlgn="b"/>
                      <a:endParaRPr lang="en-NZ" sz="9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a16="http://schemas.microsoft.com/office/drawing/2014/main" val="10017"/>
                  </a:ext>
                </a:extLst>
              </a:tr>
            </a:tbl>
          </a:graphicData>
        </a:graphic>
      </p:graphicFrame>
      <p:cxnSp>
        <p:nvCxnSpPr>
          <p:cNvPr id="6" name="Straight Connector 5"/>
          <p:cNvCxnSpPr/>
          <p:nvPr/>
        </p:nvCxnSpPr>
        <p:spPr>
          <a:xfrm>
            <a:off x="0" y="448734"/>
            <a:ext cx="89577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1498599"/>
            <a:ext cx="89577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4546601"/>
            <a:ext cx="895773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44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228599" y="169333"/>
          <a:ext cx="8492067" cy="4631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9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Mathematics</a:t>
            </a:r>
          </a:p>
        </p:txBody>
      </p:sp>
      <p:graphicFrame>
        <p:nvGraphicFramePr>
          <p:cNvPr id="4" name="Chart 3"/>
          <p:cNvGraphicFramePr>
            <a:graphicFrameLocks/>
          </p:cNvGraphicFramePr>
          <p:nvPr>
            <p:extLst/>
          </p:nvPr>
        </p:nvGraphicFramePr>
        <p:xfrm>
          <a:off x="2016015" y="2093864"/>
          <a:ext cx="4537710" cy="31203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56315" y="3678899"/>
            <a:ext cx="281679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Proportion of variance in 100-level performance</a:t>
            </a:r>
          </a:p>
        </p:txBody>
      </p:sp>
      <p:pic>
        <p:nvPicPr>
          <p:cNvPr id="3" name="Picture 2"/>
          <p:cNvPicPr>
            <a:picLocks noChangeAspect="1"/>
          </p:cNvPicPr>
          <p:nvPr/>
        </p:nvPicPr>
        <p:blipFill>
          <a:blip r:embed="rId3"/>
          <a:stretch>
            <a:fillRect/>
          </a:stretch>
        </p:blipFill>
        <p:spPr>
          <a:xfrm>
            <a:off x="-397" y="5893108"/>
            <a:ext cx="9144793" cy="963251"/>
          </a:xfrm>
          <a:prstGeom prst="rect">
            <a:avLst/>
          </a:prstGeom>
        </p:spPr>
      </p:pic>
      <p:sp>
        <p:nvSpPr>
          <p:cNvPr id="6" name="Slide Number Placeholder 5">
            <a:extLst>
              <a:ext uri="{FF2B5EF4-FFF2-40B4-BE49-F238E27FC236}">
                <a16:creationId xmlns:a16="http://schemas.microsoft.com/office/drawing/2014/main" id="{0902FC21-9508-43A2-AB3B-66C27CAB7B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4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Chemistry: Chem114 (Principles of Chemistry)</a:t>
            </a:r>
          </a:p>
        </p:txBody>
      </p:sp>
      <p:graphicFrame>
        <p:nvGraphicFramePr>
          <p:cNvPr id="3" name="Chart 2"/>
          <p:cNvGraphicFramePr>
            <a:graphicFrameLocks/>
          </p:cNvGraphicFramePr>
          <p:nvPr>
            <p:extLst/>
          </p:nvPr>
        </p:nvGraphicFramePr>
        <p:xfrm>
          <a:off x="2135924" y="2389414"/>
          <a:ext cx="4871357" cy="31704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97028" y="4024523"/>
            <a:ext cx="281679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Proportion of variance in 100-level performance</a:t>
            </a:r>
          </a:p>
        </p:txBody>
      </p:sp>
      <p:pic>
        <p:nvPicPr>
          <p:cNvPr id="5" name="Picture 4"/>
          <p:cNvPicPr>
            <a:picLocks noChangeAspect="1"/>
          </p:cNvPicPr>
          <p:nvPr/>
        </p:nvPicPr>
        <p:blipFill>
          <a:blip r:embed="rId3"/>
          <a:stretch>
            <a:fillRect/>
          </a:stretch>
        </p:blipFill>
        <p:spPr>
          <a:xfrm>
            <a:off x="-793" y="5894749"/>
            <a:ext cx="9144793" cy="963251"/>
          </a:xfrm>
          <a:prstGeom prst="rect">
            <a:avLst/>
          </a:prstGeom>
        </p:spPr>
      </p:pic>
      <p:sp>
        <p:nvSpPr>
          <p:cNvPr id="6" name="Slide Number Placeholder 5">
            <a:extLst>
              <a:ext uri="{FF2B5EF4-FFF2-40B4-BE49-F238E27FC236}">
                <a16:creationId xmlns:a16="http://schemas.microsoft.com/office/drawing/2014/main" id="{9A3418DC-791F-4A12-9676-36B9AC9570B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123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355"/>
          </a:xfrm>
        </p:spPr>
        <p:txBody>
          <a:bodyPr>
            <a:normAutofit/>
          </a:bodyPr>
          <a:lstStyle/>
          <a:p>
            <a:r>
              <a:rPr lang="en-NZ" sz="4000" dirty="0"/>
              <a:t>History</a:t>
            </a:r>
          </a:p>
        </p:txBody>
      </p:sp>
      <p:graphicFrame>
        <p:nvGraphicFramePr>
          <p:cNvPr id="5" name="Chart 4"/>
          <p:cNvGraphicFramePr>
            <a:graphicFrameLocks/>
          </p:cNvGraphicFramePr>
          <p:nvPr>
            <p:extLst/>
          </p:nvPr>
        </p:nvGraphicFramePr>
        <p:xfrm>
          <a:off x="2646637" y="1566830"/>
          <a:ext cx="496443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492202" y="3068647"/>
            <a:ext cx="281679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Proportion of variance in 100-level performance</a:t>
            </a:r>
          </a:p>
        </p:txBody>
      </p:sp>
      <p:pic>
        <p:nvPicPr>
          <p:cNvPr id="4" name="Picture 3"/>
          <p:cNvPicPr>
            <a:picLocks noChangeAspect="1"/>
          </p:cNvPicPr>
          <p:nvPr/>
        </p:nvPicPr>
        <p:blipFill>
          <a:blip r:embed="rId3"/>
          <a:stretch>
            <a:fillRect/>
          </a:stretch>
        </p:blipFill>
        <p:spPr>
          <a:xfrm>
            <a:off x="0" y="5894749"/>
            <a:ext cx="9144793" cy="963251"/>
          </a:xfrm>
          <a:prstGeom prst="rect">
            <a:avLst/>
          </a:prstGeom>
        </p:spPr>
      </p:pic>
      <p:sp>
        <p:nvSpPr>
          <p:cNvPr id="6" name="Slide Number Placeholder 5">
            <a:extLst>
              <a:ext uri="{FF2B5EF4-FFF2-40B4-BE49-F238E27FC236}">
                <a16:creationId xmlns:a16="http://schemas.microsoft.com/office/drawing/2014/main" id="{F024E2D6-71E9-48A4-B168-835388EB64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33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Geography</a:t>
            </a:r>
          </a:p>
        </p:txBody>
      </p:sp>
      <p:sp>
        <p:nvSpPr>
          <p:cNvPr id="4" name="TextBox 3"/>
          <p:cNvSpPr txBox="1"/>
          <p:nvPr/>
        </p:nvSpPr>
        <p:spPr>
          <a:xfrm rot="16200000">
            <a:off x="851069" y="3246808"/>
            <a:ext cx="2148345" cy="213585"/>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788" b="0" i="0" u="none" strike="noStrike" kern="1200" cap="none" spc="0" normalizeH="0" baseline="0" noProof="0" dirty="0">
                <a:ln>
                  <a:noFill/>
                </a:ln>
                <a:solidFill>
                  <a:prstClr val="black"/>
                </a:solidFill>
                <a:effectLst/>
                <a:uLnTx/>
                <a:uFillTx/>
                <a:latin typeface="Calibri"/>
                <a:ea typeface="+mn-ea"/>
                <a:cs typeface="+mn-cs"/>
              </a:rPr>
              <a:t>Proportion of variance in 100-level performance</a:t>
            </a:r>
          </a:p>
        </p:txBody>
      </p:sp>
      <p:graphicFrame>
        <p:nvGraphicFramePr>
          <p:cNvPr id="5" name="Chart 4"/>
          <p:cNvGraphicFramePr>
            <a:graphicFrameLocks/>
          </p:cNvGraphicFramePr>
          <p:nvPr>
            <p:extLst/>
          </p:nvPr>
        </p:nvGraphicFramePr>
        <p:xfrm>
          <a:off x="2032035" y="1417638"/>
          <a:ext cx="5181327" cy="358958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793" y="5894749"/>
            <a:ext cx="9144793" cy="963251"/>
          </a:xfrm>
          <a:prstGeom prst="rect">
            <a:avLst/>
          </a:prstGeom>
        </p:spPr>
      </p:pic>
      <p:sp>
        <p:nvSpPr>
          <p:cNvPr id="6" name="Slide Number Placeholder 5">
            <a:extLst>
              <a:ext uri="{FF2B5EF4-FFF2-40B4-BE49-F238E27FC236}">
                <a16:creationId xmlns:a16="http://schemas.microsoft.com/office/drawing/2014/main" id="{BA3DBD27-5D08-4A25-9ACE-BBD2B8AA40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859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English</a:t>
            </a:r>
          </a:p>
        </p:txBody>
      </p:sp>
      <p:sp>
        <p:nvSpPr>
          <p:cNvPr id="4" name="TextBox 3"/>
          <p:cNvSpPr txBox="1"/>
          <p:nvPr/>
        </p:nvSpPr>
        <p:spPr>
          <a:xfrm rot="16200000">
            <a:off x="796357" y="3528163"/>
            <a:ext cx="2148345" cy="213585"/>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788" b="0" i="0" u="none" strike="noStrike" kern="1200" cap="none" spc="0" normalizeH="0" baseline="0" noProof="0" dirty="0">
                <a:ln>
                  <a:noFill/>
                </a:ln>
                <a:solidFill>
                  <a:prstClr val="black"/>
                </a:solidFill>
                <a:effectLst/>
                <a:uLnTx/>
                <a:uFillTx/>
                <a:latin typeface="Calibri"/>
                <a:ea typeface="+mn-ea"/>
                <a:cs typeface="+mn-cs"/>
              </a:rPr>
              <a:t>Proportion of variance in 100-level performance</a:t>
            </a:r>
          </a:p>
        </p:txBody>
      </p:sp>
      <p:graphicFrame>
        <p:nvGraphicFramePr>
          <p:cNvPr id="5" name="Chart 4"/>
          <p:cNvGraphicFramePr>
            <a:graphicFrameLocks/>
          </p:cNvGraphicFramePr>
          <p:nvPr>
            <p:extLst/>
          </p:nvPr>
        </p:nvGraphicFramePr>
        <p:xfrm>
          <a:off x="1977323" y="1751217"/>
          <a:ext cx="5739529" cy="389755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0" y="5894749"/>
            <a:ext cx="9144793" cy="963251"/>
          </a:xfrm>
          <a:prstGeom prst="rect">
            <a:avLst/>
          </a:prstGeom>
        </p:spPr>
      </p:pic>
      <p:sp>
        <p:nvSpPr>
          <p:cNvPr id="6" name="Slide Number Placeholder 5">
            <a:extLst>
              <a:ext uri="{FF2B5EF4-FFF2-40B4-BE49-F238E27FC236}">
                <a16:creationId xmlns:a16="http://schemas.microsoft.com/office/drawing/2014/main" id="{477FDB16-D0C4-49D6-A08E-6A3EEE9D52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023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189" y="425753"/>
            <a:ext cx="6172200" cy="637477"/>
          </a:xfrm>
        </p:spPr>
        <p:txBody>
          <a:bodyPr>
            <a:normAutofit/>
          </a:bodyPr>
          <a:lstStyle/>
          <a:p>
            <a:r>
              <a:rPr lang="en-NZ" sz="3000" dirty="0"/>
              <a:t>Summary of findings</a:t>
            </a:r>
          </a:p>
        </p:txBody>
      </p:sp>
      <p:sp>
        <p:nvSpPr>
          <p:cNvPr id="3" name="TextBox 2"/>
          <p:cNvSpPr txBox="1"/>
          <p:nvPr/>
        </p:nvSpPr>
        <p:spPr>
          <a:xfrm>
            <a:off x="888764" y="1239697"/>
            <a:ext cx="7112832" cy="3849195"/>
          </a:xfrm>
          <a:prstGeom prst="rect">
            <a:avLst/>
          </a:prstGeom>
          <a:noFill/>
        </p:spPr>
        <p:txBody>
          <a:bodyPr wrap="square" rtlCol="0">
            <a:spAutoFit/>
          </a:bodyPr>
          <a:lstStyle/>
          <a:p>
            <a:pPr defTabSz="342900">
              <a:defRPr/>
            </a:pPr>
            <a:r>
              <a:rPr lang="en-NZ" b="1" dirty="0">
                <a:solidFill>
                  <a:prstClr val="black"/>
                </a:solidFill>
              </a:rPr>
              <a:t>Mathematics: </a:t>
            </a:r>
            <a:r>
              <a:rPr lang="en-NZ" dirty="0">
                <a:solidFill>
                  <a:prstClr val="black"/>
                </a:solidFill>
              </a:rPr>
              <a:t>Again, neither Level 3 nor 100-level has any great epistemic focus and, again, external assessment dominates variance in 100-level performance. The focus at both levels seems to be on the conceptual understanding of, and facility with, mathematical skills and processes.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NZ"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a:ea typeface="+mn-ea"/>
                <a:cs typeface="+mn-cs"/>
              </a:rPr>
              <a:t>Chemistry: </a:t>
            </a:r>
            <a:r>
              <a:rPr kumimoji="0" lang="en-NZ" sz="1800" b="0" i="0" u="none" strike="noStrike" kern="1200" cap="none" spc="0" normalizeH="0" baseline="0" noProof="0" dirty="0">
                <a:ln>
                  <a:noFill/>
                </a:ln>
                <a:solidFill>
                  <a:prstClr val="black"/>
                </a:solidFill>
                <a:effectLst/>
                <a:uLnTx/>
                <a:uFillTx/>
                <a:latin typeface="Calibri"/>
                <a:ea typeface="+mn-ea"/>
                <a:cs typeface="+mn-cs"/>
              </a:rPr>
              <a:t>Neither Level 3 nor 100-level seems especially epistemic. External assessment (with a conceptual focus) dominates variance in 100-level performance.</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a:ea typeface="+mn-ea"/>
                <a:cs typeface="+mn-cs"/>
              </a:rPr>
              <a:t>History: </a:t>
            </a:r>
            <a:r>
              <a:rPr kumimoji="0" lang="en-NZ" sz="1800" b="0" i="0" u="none" strike="noStrike" kern="1200" cap="none" spc="0" normalizeH="0" baseline="0" noProof="0" dirty="0">
                <a:ln>
                  <a:noFill/>
                </a:ln>
                <a:solidFill>
                  <a:prstClr val="black"/>
                </a:solidFill>
                <a:effectLst/>
                <a:uLnTx/>
                <a:uFillTx/>
                <a:latin typeface="Calibri"/>
                <a:ea typeface="+mn-ea"/>
                <a:cs typeface="+mn-cs"/>
              </a:rPr>
              <a:t>A clearer epistemic focus is apparent at both Level 3 and 100-level. Internal assessment dominates variance in 100-level performance, likely reflecting this focus; the internal assessment tasks are concerned with authentic processes of historical research.</a:t>
            </a:r>
            <a:endParaRPr kumimoji="0" lang="en-NZ"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NZ"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793" y="5894749"/>
            <a:ext cx="9144793" cy="963251"/>
          </a:xfrm>
          <a:prstGeom prst="rect">
            <a:avLst/>
          </a:prstGeom>
        </p:spPr>
      </p:pic>
    </p:spTree>
    <p:extLst>
      <p:ext uri="{BB962C8B-B14F-4D97-AF65-F5344CB8AC3E}">
        <p14:creationId xmlns:p14="http://schemas.microsoft.com/office/powerpoint/2010/main" val="366680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3594"/>
            <a:ext cx="9144000" cy="964406"/>
          </a:xfrm>
          <a:prstGeom prst="rect">
            <a:avLst/>
          </a:prstGeom>
        </p:spPr>
      </p:pic>
      <p:sp>
        <p:nvSpPr>
          <p:cNvPr id="5" name="Title 4"/>
          <p:cNvSpPr>
            <a:spLocks noGrp="1"/>
          </p:cNvSpPr>
          <p:nvPr>
            <p:ph type="title"/>
          </p:nvPr>
        </p:nvSpPr>
        <p:spPr>
          <a:xfrm>
            <a:off x="0" y="875194"/>
            <a:ext cx="8923283" cy="1143000"/>
          </a:xfrm>
        </p:spPr>
        <p:txBody>
          <a:bodyPr>
            <a:noAutofit/>
          </a:bodyPr>
          <a:lstStyle/>
          <a:p>
            <a:r>
              <a:rPr lang="en-NZ" sz="3200" b="1" dirty="0">
                <a:latin typeface="Arial" panose="020B0604020202020204" pitchFamily="34" charset="0"/>
                <a:cs typeface="Arial" panose="020B0604020202020204" pitchFamily="34" charset="0"/>
              </a:rPr>
              <a:t>Transition to university: Navigating assessment practices and curriculum knowledge  </a:t>
            </a:r>
          </a:p>
        </p:txBody>
      </p:sp>
      <p:sp>
        <p:nvSpPr>
          <p:cNvPr id="6" name="Content Placeholder 5"/>
          <p:cNvSpPr>
            <a:spLocks noGrp="1"/>
          </p:cNvSpPr>
          <p:nvPr>
            <p:ph idx="1"/>
          </p:nvPr>
        </p:nvSpPr>
        <p:spPr>
          <a:xfrm>
            <a:off x="287867" y="2711833"/>
            <a:ext cx="8635416" cy="4525963"/>
          </a:xfrm>
        </p:spPr>
        <p:txBody>
          <a:bodyPr>
            <a:normAutofit/>
          </a:bodyPr>
          <a:lstStyle/>
          <a:p>
            <a:r>
              <a:rPr lang="en-NZ" sz="2400" dirty="0">
                <a:latin typeface="Arial" panose="020B0604020202020204" pitchFamily="34" charset="0"/>
                <a:cs typeface="Arial" panose="020B0604020202020204" pitchFamily="34" charset="0"/>
              </a:rPr>
              <a:t>A pan-university project investigating students’ transition from school to university, and in particular the relationships between achievement in Level 3 of the National Certificate of Educational Achievement (NCEA) and success in the first year at university</a:t>
            </a:r>
          </a:p>
          <a:p>
            <a:r>
              <a:rPr lang="en-NZ" sz="2400" dirty="0">
                <a:latin typeface="Arial" panose="020B0604020202020204" pitchFamily="34" charset="0"/>
                <a:cs typeface="Arial" panose="020B0604020202020204" pitchFamily="34" charset="0"/>
              </a:rPr>
              <a:t>Project team comprises academics and professional staff from across Education, Chemistry and Student Learning</a:t>
            </a:r>
          </a:p>
        </p:txBody>
      </p:sp>
    </p:spTree>
    <p:extLst>
      <p:ext uri="{BB962C8B-B14F-4D97-AF65-F5344CB8AC3E}">
        <p14:creationId xmlns:p14="http://schemas.microsoft.com/office/powerpoint/2010/main" val="392337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189" y="533391"/>
            <a:ext cx="6172200" cy="637477"/>
          </a:xfrm>
        </p:spPr>
        <p:txBody>
          <a:bodyPr>
            <a:normAutofit/>
          </a:bodyPr>
          <a:lstStyle/>
          <a:p>
            <a:r>
              <a:rPr lang="en-NZ" sz="3000" dirty="0"/>
              <a:t>Summary of findings</a:t>
            </a:r>
          </a:p>
        </p:txBody>
      </p:sp>
      <p:sp>
        <p:nvSpPr>
          <p:cNvPr id="3" name="TextBox 2"/>
          <p:cNvSpPr txBox="1"/>
          <p:nvPr/>
        </p:nvSpPr>
        <p:spPr>
          <a:xfrm>
            <a:off x="1204957" y="1968097"/>
            <a:ext cx="6862273" cy="274120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a:ea typeface="+mn-ea"/>
                <a:cs typeface="+mn-cs"/>
              </a:rPr>
              <a:t>Geography: </a:t>
            </a:r>
            <a:r>
              <a:rPr kumimoji="0" lang="en-NZ" sz="1800" b="0" i="0" u="none" strike="noStrike" kern="1200" cap="none" spc="0" normalizeH="0" baseline="0" noProof="0" dirty="0">
                <a:ln>
                  <a:noFill/>
                </a:ln>
                <a:solidFill>
                  <a:prstClr val="black"/>
                </a:solidFill>
                <a:effectLst/>
                <a:uLnTx/>
                <a:uFillTx/>
                <a:latin typeface="Calibri"/>
                <a:ea typeface="+mn-ea"/>
                <a:cs typeface="+mn-cs"/>
              </a:rPr>
              <a:t>Internally-assessed standards are much more epistemically focussed than the externally-assessed ones. However, both the type of epistemic focus and the content emphasis might vary between Level 3 and 100-level (at VUW).</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Calibri"/>
                <a:ea typeface="+mn-ea"/>
                <a:cs typeface="+mn-cs"/>
              </a:rPr>
              <a:t>English: </a:t>
            </a:r>
            <a:r>
              <a:rPr kumimoji="0" lang="en-NZ" sz="1800" b="0" i="0" u="none" strike="noStrike" kern="1200" cap="none" spc="0" normalizeH="0" baseline="0" noProof="0" dirty="0">
                <a:ln>
                  <a:noFill/>
                </a:ln>
                <a:solidFill>
                  <a:prstClr val="black"/>
                </a:solidFill>
                <a:effectLst/>
                <a:uLnTx/>
                <a:uFillTx/>
                <a:latin typeface="Calibri"/>
                <a:ea typeface="+mn-ea"/>
                <a:cs typeface="+mn-cs"/>
              </a:rPr>
              <a:t>Internal assessment might give greater opportunity to develop critical skills than the time-limited environment of external assessment. Again though, the general focus of NCEA Level might be quite different than that of 100-level study.</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NZ"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397" y="5893824"/>
            <a:ext cx="9144793" cy="963251"/>
          </a:xfrm>
          <a:prstGeom prst="rect">
            <a:avLst/>
          </a:prstGeom>
        </p:spPr>
      </p:pic>
    </p:spTree>
    <p:extLst>
      <p:ext uri="{BB962C8B-B14F-4D97-AF65-F5344CB8AC3E}">
        <p14:creationId xmlns:p14="http://schemas.microsoft.com/office/powerpoint/2010/main" val="241725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t>Implications of these analyses</a:t>
            </a:r>
          </a:p>
        </p:txBody>
      </p:sp>
      <p:sp>
        <p:nvSpPr>
          <p:cNvPr id="3" name="TextBox 2"/>
          <p:cNvSpPr txBox="1"/>
          <p:nvPr/>
        </p:nvSpPr>
        <p:spPr>
          <a:xfrm>
            <a:off x="685800" y="1417638"/>
            <a:ext cx="7659414" cy="4278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Internal assessment for NCEA offers an opportunity for a focus on the epistemic character of disciplines – but this is unexploited in many cases.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History is an example of a discipline in which epistemic process do feature in the assessment and this seems to set students up well for 100-level study.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Some other disciplines have a similar lack of epistemic focus at 100-level.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prstClr val="black"/>
                </a:solidFill>
                <a:effectLst/>
                <a:uLnTx/>
                <a:uFillTx/>
                <a:latin typeface="Calibri"/>
                <a:ea typeface="+mn-ea"/>
                <a:cs typeface="+mn-cs"/>
              </a:rPr>
              <a:t>Questions arising:</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Is the lack of epistemic focus in mathematics and science to do with the nature and complexity of these disciplines? </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Is mathematical proof or experimental method simply too complex for Year 13 (or 100-level) students to cope with?</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Might a move towards epistemology at school level result in better preparation for participating in these disciplines at university?</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mn-cs"/>
              </a:rPr>
              <a:t>Might a move towards epistemology at school level result in better preparation for 21</a:t>
            </a:r>
            <a:r>
              <a:rPr kumimoji="0" lang="en-NZ" sz="1600" b="0" i="0" u="none" strike="noStrike" kern="1200" cap="none" spc="0" normalizeH="0" baseline="30000" noProof="0" dirty="0">
                <a:ln>
                  <a:noFill/>
                </a:ln>
                <a:solidFill>
                  <a:prstClr val="black"/>
                </a:solidFill>
                <a:effectLst/>
                <a:uLnTx/>
                <a:uFillTx/>
                <a:latin typeface="Calibri"/>
                <a:ea typeface="+mn-ea"/>
                <a:cs typeface="+mn-cs"/>
              </a:rPr>
              <a:t>st</a:t>
            </a:r>
            <a:r>
              <a:rPr kumimoji="0" lang="en-NZ" sz="1600" b="0" i="0" u="none" strike="noStrike" kern="1200" cap="none" spc="0" normalizeH="0" baseline="0" noProof="0" dirty="0">
                <a:ln>
                  <a:noFill/>
                </a:ln>
                <a:solidFill>
                  <a:prstClr val="black"/>
                </a:solidFill>
                <a:effectLst/>
                <a:uLnTx/>
                <a:uFillTx/>
                <a:latin typeface="Calibri"/>
                <a:ea typeface="+mn-ea"/>
                <a:cs typeface="+mn-cs"/>
              </a:rPr>
              <a:t> century society for those who are not university bound?</a:t>
            </a:r>
          </a:p>
        </p:txBody>
      </p:sp>
      <p:pic>
        <p:nvPicPr>
          <p:cNvPr id="4" name="Picture 3"/>
          <p:cNvPicPr>
            <a:picLocks noChangeAspect="1"/>
          </p:cNvPicPr>
          <p:nvPr/>
        </p:nvPicPr>
        <p:blipFill>
          <a:blip r:embed="rId2"/>
          <a:stretch>
            <a:fillRect/>
          </a:stretch>
        </p:blipFill>
        <p:spPr>
          <a:xfrm>
            <a:off x="0" y="5894749"/>
            <a:ext cx="9144793" cy="963251"/>
          </a:xfrm>
          <a:prstGeom prst="rect">
            <a:avLst/>
          </a:prstGeom>
        </p:spPr>
      </p:pic>
      <p:sp>
        <p:nvSpPr>
          <p:cNvPr id="5" name="Slide Number Placeholder 4">
            <a:extLst>
              <a:ext uri="{FF2B5EF4-FFF2-40B4-BE49-F238E27FC236}">
                <a16:creationId xmlns:a16="http://schemas.microsoft.com/office/drawing/2014/main" id="{D1900171-DB8F-49C8-BA74-2164512D4B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0665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68" y="171235"/>
            <a:ext cx="8229600" cy="771737"/>
          </a:xfrm>
        </p:spPr>
        <p:txBody>
          <a:bodyPr/>
          <a:lstStyle/>
          <a:p>
            <a:r>
              <a:rPr lang="en-NZ" dirty="0"/>
              <a:t>Theoretical response</a:t>
            </a:r>
          </a:p>
        </p:txBody>
      </p:sp>
      <p:graphicFrame>
        <p:nvGraphicFramePr>
          <p:cNvPr id="5" name="Content Placeholder 4"/>
          <p:cNvGraphicFramePr>
            <a:graphicFrameLocks noGrp="1"/>
          </p:cNvGraphicFramePr>
          <p:nvPr>
            <p:ph idx="1"/>
            <p:extLst/>
          </p:nvPr>
        </p:nvGraphicFramePr>
        <p:xfrm>
          <a:off x="931752" y="901719"/>
          <a:ext cx="2557460" cy="5087979"/>
        </p:xfrm>
        <a:graphic>
          <a:graphicData uri="http://schemas.openxmlformats.org/drawingml/2006/table">
            <a:tbl>
              <a:tblPr firstRow="1" bandRow="1">
                <a:tableStyleId>{21E4AEA4-8DFA-4A89-87EB-49C32662AFE0}</a:tableStyleId>
              </a:tblPr>
              <a:tblGrid>
                <a:gridCol w="511492">
                  <a:extLst>
                    <a:ext uri="{9D8B030D-6E8A-4147-A177-3AD203B41FA5}">
                      <a16:colId xmlns:a16="http://schemas.microsoft.com/office/drawing/2014/main" val="20000"/>
                    </a:ext>
                  </a:extLst>
                </a:gridCol>
                <a:gridCol w="511492">
                  <a:extLst>
                    <a:ext uri="{9D8B030D-6E8A-4147-A177-3AD203B41FA5}">
                      <a16:colId xmlns:a16="http://schemas.microsoft.com/office/drawing/2014/main" val="20001"/>
                    </a:ext>
                  </a:extLst>
                </a:gridCol>
                <a:gridCol w="511492">
                  <a:extLst>
                    <a:ext uri="{9D8B030D-6E8A-4147-A177-3AD203B41FA5}">
                      <a16:colId xmlns:a16="http://schemas.microsoft.com/office/drawing/2014/main" val="20002"/>
                    </a:ext>
                  </a:extLst>
                </a:gridCol>
                <a:gridCol w="511492">
                  <a:extLst>
                    <a:ext uri="{9D8B030D-6E8A-4147-A177-3AD203B41FA5}">
                      <a16:colId xmlns:a16="http://schemas.microsoft.com/office/drawing/2014/main" val="20003"/>
                    </a:ext>
                  </a:extLst>
                </a:gridCol>
                <a:gridCol w="511492">
                  <a:extLst>
                    <a:ext uri="{9D8B030D-6E8A-4147-A177-3AD203B41FA5}">
                      <a16:colId xmlns:a16="http://schemas.microsoft.com/office/drawing/2014/main" val="20004"/>
                    </a:ext>
                  </a:extLst>
                </a:gridCol>
              </a:tblGrid>
              <a:tr h="463731">
                <a:tc gridSpan="5">
                  <a:txBody>
                    <a:bodyPr/>
                    <a:lstStyle/>
                    <a:p>
                      <a:r>
                        <a:rPr lang="en-NZ" dirty="0"/>
                        <a:t>Hierarchical structures of knowledge e.g. maths and science</a:t>
                      </a:r>
                      <a:endParaRPr lang="en-NZ" b="0"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10000"/>
                  </a:ext>
                </a:extLst>
              </a:tr>
              <a:tr h="463731">
                <a:tc>
                  <a:txBody>
                    <a:bodyPr/>
                    <a:lstStyle/>
                    <a:p>
                      <a:endParaRPr lang="en-NZ"/>
                    </a:p>
                  </a:txBody>
                  <a:tcPr/>
                </a:tc>
                <a:tc>
                  <a:txBody>
                    <a:bodyPr/>
                    <a:lstStyle/>
                    <a:p>
                      <a:endParaRPr lang="en-NZ" dirty="0"/>
                    </a:p>
                  </a:txBody>
                  <a:tcPr/>
                </a:tc>
                <a:tc>
                  <a:txBody>
                    <a:bodyPr/>
                    <a:lstStyle/>
                    <a:p>
                      <a:endParaRPr lang="en-NZ" dirty="0"/>
                    </a:p>
                  </a:txBody>
                  <a:tcPr>
                    <a:solidFill>
                      <a:schemeClr val="bg1"/>
                    </a:solidFill>
                  </a:tcPr>
                </a:tc>
                <a:tc>
                  <a:txBody>
                    <a:bodyPr/>
                    <a:lstStyle/>
                    <a:p>
                      <a:endParaRPr lang="en-NZ"/>
                    </a:p>
                  </a:txBody>
                  <a:tcPr/>
                </a:tc>
                <a:tc>
                  <a:txBody>
                    <a:bodyPr/>
                    <a:lstStyle/>
                    <a:p>
                      <a:endParaRPr lang="en-NZ" dirty="0"/>
                    </a:p>
                  </a:txBody>
                  <a:tcPr>
                    <a:solidFill>
                      <a:schemeClr val="bg1"/>
                    </a:solidFill>
                  </a:tcPr>
                </a:tc>
                <a:extLst>
                  <a:ext uri="{0D108BD9-81ED-4DB2-BD59-A6C34878D82A}">
                    <a16:rowId xmlns:a16="http://schemas.microsoft.com/office/drawing/2014/main" val="10001"/>
                  </a:ext>
                </a:extLst>
              </a:tr>
              <a:tr h="463731">
                <a:tc>
                  <a:txBody>
                    <a:bodyPr/>
                    <a:lstStyle/>
                    <a:p>
                      <a:endParaRPr lang="en-NZ" dirty="0"/>
                    </a:p>
                  </a:txBody>
                  <a:tcPr>
                    <a:solidFill>
                      <a:schemeClr val="bg1"/>
                    </a:solidFill>
                  </a:tcPr>
                </a:tc>
                <a:tc>
                  <a:txBody>
                    <a:bodyPr/>
                    <a:lstStyle/>
                    <a:p>
                      <a:endParaRPr lang="en-NZ" dirty="0"/>
                    </a:p>
                  </a:txBody>
                  <a:tcPr/>
                </a:tc>
                <a:tc>
                  <a:txBody>
                    <a:bodyPr/>
                    <a:lstStyle/>
                    <a:p>
                      <a:endParaRPr lang="en-NZ" dirty="0"/>
                    </a:p>
                  </a:txBody>
                  <a:tcPr>
                    <a:solidFill>
                      <a:schemeClr val="bg1"/>
                    </a:solidFill>
                  </a:tcPr>
                </a:tc>
                <a:tc>
                  <a:txBody>
                    <a:bodyPr/>
                    <a:lstStyle/>
                    <a:p>
                      <a:endParaRPr lang="en-NZ" dirty="0"/>
                    </a:p>
                  </a:txBody>
                  <a:tcPr>
                    <a:solidFill>
                      <a:schemeClr val="bg1"/>
                    </a:solidFill>
                  </a:tcPr>
                </a:tc>
                <a:tc>
                  <a:txBody>
                    <a:bodyPr/>
                    <a:lstStyle/>
                    <a:p>
                      <a:endParaRPr lang="en-NZ"/>
                    </a:p>
                  </a:txBody>
                  <a:tcPr/>
                </a:tc>
                <a:extLst>
                  <a:ext uri="{0D108BD9-81ED-4DB2-BD59-A6C34878D82A}">
                    <a16:rowId xmlns:a16="http://schemas.microsoft.com/office/drawing/2014/main" val="10002"/>
                  </a:ext>
                </a:extLst>
              </a:tr>
              <a:tr h="463731">
                <a:tc>
                  <a:txBody>
                    <a:bodyPr/>
                    <a:lstStyle/>
                    <a:p>
                      <a:endParaRPr lang="en-NZ"/>
                    </a:p>
                  </a:txBody>
                  <a:tcPr/>
                </a:tc>
                <a:tc>
                  <a:txBody>
                    <a:bodyPr/>
                    <a:lstStyle/>
                    <a:p>
                      <a:endParaRPr lang="en-NZ" dirty="0"/>
                    </a:p>
                  </a:txBody>
                  <a:tcPr>
                    <a:solidFill>
                      <a:schemeClr val="bg1"/>
                    </a:solidFill>
                  </a:tcPr>
                </a:tc>
                <a:tc>
                  <a:txBody>
                    <a:bodyPr/>
                    <a:lstStyle/>
                    <a:p>
                      <a:endParaRPr lang="en-NZ" dirty="0"/>
                    </a:p>
                  </a:txBody>
                  <a:tcPr/>
                </a:tc>
                <a:tc>
                  <a:txBody>
                    <a:bodyPr/>
                    <a:lstStyle/>
                    <a:p>
                      <a:endParaRPr lang="en-NZ"/>
                    </a:p>
                  </a:txBody>
                  <a:tcPr/>
                </a:tc>
                <a:tc>
                  <a:txBody>
                    <a:bodyPr/>
                    <a:lstStyle/>
                    <a:p>
                      <a:endParaRPr lang="en-NZ" dirty="0"/>
                    </a:p>
                  </a:txBody>
                  <a:tcPr>
                    <a:solidFill>
                      <a:schemeClr val="bg1"/>
                    </a:solidFill>
                  </a:tcPr>
                </a:tc>
                <a:extLst>
                  <a:ext uri="{0D108BD9-81ED-4DB2-BD59-A6C34878D82A}">
                    <a16:rowId xmlns:a16="http://schemas.microsoft.com/office/drawing/2014/main" val="10003"/>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4"/>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5"/>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6"/>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7"/>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8"/>
                  </a:ext>
                </a:extLst>
              </a:tr>
              <a:tr h="463731">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a:p>
                  </a:txBody>
                  <a:tcPr/>
                </a:tc>
                <a:tc>
                  <a:txBody>
                    <a:bodyPr/>
                    <a:lstStyle/>
                    <a:p>
                      <a:endParaRPr lang="en-NZ"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95122-A112-0844-98BC-D2A9AE7458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nvPr>
        </p:nvGraphicFramePr>
        <p:xfrm>
          <a:off x="4201883" y="911629"/>
          <a:ext cx="4093032" cy="4297680"/>
        </p:xfrm>
        <a:graphic>
          <a:graphicData uri="http://schemas.openxmlformats.org/drawingml/2006/table">
            <a:tbl>
              <a:tblPr firstRow="1" bandRow="1">
                <a:tableStyleId>{5C22544A-7EE6-4342-B048-85BDC9FD1C3A}</a:tableStyleId>
              </a:tblPr>
              <a:tblGrid>
                <a:gridCol w="682172">
                  <a:extLst>
                    <a:ext uri="{9D8B030D-6E8A-4147-A177-3AD203B41FA5}">
                      <a16:colId xmlns:a16="http://schemas.microsoft.com/office/drawing/2014/main" val="20000"/>
                    </a:ext>
                  </a:extLst>
                </a:gridCol>
                <a:gridCol w="682172">
                  <a:extLst>
                    <a:ext uri="{9D8B030D-6E8A-4147-A177-3AD203B41FA5}">
                      <a16:colId xmlns:a16="http://schemas.microsoft.com/office/drawing/2014/main" val="20001"/>
                    </a:ext>
                  </a:extLst>
                </a:gridCol>
                <a:gridCol w="682172">
                  <a:extLst>
                    <a:ext uri="{9D8B030D-6E8A-4147-A177-3AD203B41FA5}">
                      <a16:colId xmlns:a16="http://schemas.microsoft.com/office/drawing/2014/main" val="20002"/>
                    </a:ext>
                  </a:extLst>
                </a:gridCol>
                <a:gridCol w="682172">
                  <a:extLst>
                    <a:ext uri="{9D8B030D-6E8A-4147-A177-3AD203B41FA5}">
                      <a16:colId xmlns:a16="http://schemas.microsoft.com/office/drawing/2014/main" val="20003"/>
                    </a:ext>
                  </a:extLst>
                </a:gridCol>
                <a:gridCol w="682172">
                  <a:extLst>
                    <a:ext uri="{9D8B030D-6E8A-4147-A177-3AD203B41FA5}">
                      <a16:colId xmlns:a16="http://schemas.microsoft.com/office/drawing/2014/main" val="20004"/>
                    </a:ext>
                  </a:extLst>
                </a:gridCol>
                <a:gridCol w="682172">
                  <a:extLst>
                    <a:ext uri="{9D8B030D-6E8A-4147-A177-3AD203B41FA5}">
                      <a16:colId xmlns:a16="http://schemas.microsoft.com/office/drawing/2014/main" val="20005"/>
                    </a:ext>
                  </a:extLst>
                </a:gridCol>
              </a:tblGrid>
              <a:tr h="370840">
                <a:tc gridSpan="6">
                  <a:txBody>
                    <a:bodyPr/>
                    <a:lstStyle/>
                    <a:p>
                      <a:r>
                        <a:rPr lang="en-NZ" dirty="0"/>
                        <a:t>Horizontal structures of knowledge e.g. social sciences</a:t>
                      </a:r>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10000"/>
                  </a:ext>
                </a:extLst>
              </a:tr>
              <a:tr h="370840">
                <a:tc>
                  <a:txBody>
                    <a:bodyPr/>
                    <a:lstStyle/>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txBody>
                  <a:tcPr/>
                </a:tc>
                <a:tc>
                  <a:txBody>
                    <a:bodyPr/>
                    <a:lstStyle/>
                    <a:p>
                      <a:endParaRPr lang="en-NZ"/>
                    </a:p>
                  </a:txBody>
                  <a:tcPr/>
                </a:tc>
                <a:tc>
                  <a:txBody>
                    <a:bodyPr/>
                    <a:lstStyle/>
                    <a:p>
                      <a:endParaRPr lang="en-NZ" dirty="0"/>
                    </a:p>
                  </a:txBody>
                  <a:tcPr/>
                </a:tc>
                <a:tc>
                  <a:txBody>
                    <a:bodyPr/>
                    <a:lstStyle/>
                    <a:p>
                      <a:endParaRPr lang="en-NZ"/>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941996" y="5254229"/>
            <a:ext cx="48767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prstClr val="black"/>
                </a:solidFill>
                <a:effectLst/>
                <a:uLnTx/>
                <a:uFillTx/>
                <a:latin typeface="Calibri"/>
                <a:ea typeface="+mn-ea"/>
                <a:cs typeface="+mn-cs"/>
              </a:rPr>
              <a:t>Hierarchical and horizontal structures of knowledge – Basil Bernstein</a:t>
            </a:r>
          </a:p>
        </p:txBody>
      </p:sp>
      <p:sp>
        <p:nvSpPr>
          <p:cNvPr id="12" name="Up Arrow 11"/>
          <p:cNvSpPr/>
          <p:nvPr/>
        </p:nvSpPr>
        <p:spPr>
          <a:xfrm>
            <a:off x="5192485" y="3239294"/>
            <a:ext cx="348343"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Up Arrow 12"/>
          <p:cNvSpPr/>
          <p:nvPr/>
        </p:nvSpPr>
        <p:spPr>
          <a:xfrm>
            <a:off x="4550228" y="3232037"/>
            <a:ext cx="348343"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Up Arrow 13"/>
          <p:cNvSpPr/>
          <p:nvPr/>
        </p:nvSpPr>
        <p:spPr>
          <a:xfrm>
            <a:off x="5812971" y="3239294"/>
            <a:ext cx="348343"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Up Arrow 14"/>
          <p:cNvSpPr/>
          <p:nvPr/>
        </p:nvSpPr>
        <p:spPr>
          <a:xfrm>
            <a:off x="6580413" y="3239294"/>
            <a:ext cx="348343"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0E77FEE-CF45-40E3-ACD0-F7243791CDAF}"/>
              </a:ext>
            </a:extLst>
          </p:cNvPr>
          <p:cNvPicPr>
            <a:picLocks noChangeAspect="1"/>
          </p:cNvPicPr>
          <p:nvPr/>
        </p:nvPicPr>
        <p:blipFill>
          <a:blip r:embed="rId3"/>
          <a:stretch>
            <a:fillRect/>
          </a:stretch>
        </p:blipFill>
        <p:spPr>
          <a:xfrm>
            <a:off x="21768" y="5894833"/>
            <a:ext cx="9144000" cy="963167"/>
          </a:xfrm>
          <a:prstGeom prst="rect">
            <a:avLst/>
          </a:prstGeom>
        </p:spPr>
      </p:pic>
    </p:spTree>
    <p:extLst>
      <p:ext uri="{BB962C8B-B14F-4D97-AF65-F5344CB8AC3E}">
        <p14:creationId xmlns:p14="http://schemas.microsoft.com/office/powerpoint/2010/main" val="247299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that are standing in the grass&#10;&#10;Description generated with very high confidence">
            <a:extLst>
              <a:ext uri="{FF2B5EF4-FFF2-40B4-BE49-F238E27FC236}">
                <a16:creationId xmlns:a16="http://schemas.microsoft.com/office/drawing/2014/main" id="{B805A7A7-7DD9-4697-9387-863EB281B9B7}"/>
              </a:ext>
            </a:extLst>
          </p:cNvPr>
          <p:cNvPicPr>
            <a:picLocks noGrp="1" noChangeAspect="1"/>
          </p:cNvPicPr>
          <p:nvPr>
            <p:ph idx="1"/>
          </p:nvPr>
        </p:nvPicPr>
        <p:blipFill rotWithShape="1">
          <a:blip r:embed="rId2"/>
          <a:srcRect t="811" b="13475"/>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0938-9C9C-429F-8356-DD2991E4A113}"/>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defTabSz="914400">
              <a:lnSpc>
                <a:spcPct val="90000"/>
              </a:lnSpc>
            </a:pPr>
            <a:r>
              <a:rPr lang="en-US" sz="3100" dirty="0">
                <a:solidFill>
                  <a:schemeClr val="tx1">
                    <a:lumMod val="85000"/>
                    <a:lumOff val="15000"/>
                  </a:schemeClr>
                </a:solidFill>
              </a:rPr>
              <a:t>How does this data and theory match your own experience as a </a:t>
            </a:r>
            <a:r>
              <a:rPr lang="en-US" sz="3100" dirty="0" err="1">
                <a:solidFill>
                  <a:schemeClr val="tx1">
                    <a:lumMod val="85000"/>
                    <a:lumOff val="15000"/>
                  </a:schemeClr>
                </a:solidFill>
              </a:rPr>
              <a:t>maths</a:t>
            </a:r>
            <a:r>
              <a:rPr lang="en-US" sz="3100" dirty="0">
                <a:solidFill>
                  <a:schemeClr val="tx1">
                    <a:lumMod val="85000"/>
                    <a:lumOff val="15000"/>
                  </a:schemeClr>
                </a:solidFill>
              </a:rPr>
              <a:t> teacher?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87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4B8102-FF6E-40AE-9B6A-DCEE98C2B148}"/>
              </a:ext>
            </a:extLst>
          </p:cNvPr>
          <p:cNvSpPr>
            <a:spLocks noGrp="1"/>
          </p:cNvSpPr>
          <p:nvPr>
            <p:ph type="title"/>
          </p:nvPr>
        </p:nvSpPr>
        <p:spPr/>
        <p:txBody>
          <a:bodyPr/>
          <a:lstStyle/>
          <a:p>
            <a:r>
              <a:rPr lang="en-NZ" dirty="0"/>
              <a:t>Issues on the Horizon</a:t>
            </a:r>
          </a:p>
        </p:txBody>
      </p:sp>
      <p:sp>
        <p:nvSpPr>
          <p:cNvPr id="7" name="Content Placeholder 6">
            <a:extLst>
              <a:ext uri="{FF2B5EF4-FFF2-40B4-BE49-F238E27FC236}">
                <a16:creationId xmlns:a16="http://schemas.microsoft.com/office/drawing/2014/main" id="{4821D2B7-DDF4-4796-8AB0-F2DBA4049B3A}"/>
              </a:ext>
            </a:extLst>
          </p:cNvPr>
          <p:cNvSpPr>
            <a:spLocks noGrp="1"/>
          </p:cNvSpPr>
          <p:nvPr>
            <p:ph idx="1"/>
          </p:nvPr>
        </p:nvSpPr>
        <p:spPr>
          <a:xfrm>
            <a:off x="457200" y="1600200"/>
            <a:ext cx="8229600" cy="4294633"/>
          </a:xfrm>
        </p:spPr>
        <p:txBody>
          <a:bodyPr/>
          <a:lstStyle/>
          <a:p>
            <a:r>
              <a:rPr lang="en-NZ" dirty="0"/>
              <a:t>Curriculum integration in high school</a:t>
            </a:r>
          </a:p>
          <a:p>
            <a:pPr lvl="1"/>
            <a:r>
              <a:rPr lang="en-NZ" dirty="0"/>
              <a:t>Workload?</a:t>
            </a:r>
          </a:p>
          <a:p>
            <a:pPr lvl="1"/>
            <a:r>
              <a:rPr lang="en-NZ" dirty="0"/>
              <a:t>Depth of knowledge?</a:t>
            </a:r>
          </a:p>
          <a:p>
            <a:pPr lvl="1"/>
            <a:r>
              <a:rPr lang="en-NZ" dirty="0"/>
              <a:t>STEM/ STEAM?</a:t>
            </a:r>
          </a:p>
          <a:p>
            <a:r>
              <a:rPr lang="en-NZ" dirty="0"/>
              <a:t>Review of NCEA Achievement Standards next year. </a:t>
            </a:r>
          </a:p>
          <a:p>
            <a:r>
              <a:rPr lang="en-NZ" dirty="0"/>
              <a:t>Ongoing educational reviews…</a:t>
            </a:r>
          </a:p>
          <a:p>
            <a:pPr marL="0" indent="0">
              <a:buNone/>
            </a:pPr>
            <a:endParaRPr lang="en-NZ" dirty="0"/>
          </a:p>
        </p:txBody>
      </p:sp>
      <p:sp>
        <p:nvSpPr>
          <p:cNvPr id="4" name="Slide Number Placeholder 3">
            <a:extLst>
              <a:ext uri="{FF2B5EF4-FFF2-40B4-BE49-F238E27FC236}">
                <a16:creationId xmlns:a16="http://schemas.microsoft.com/office/drawing/2014/main" id="{2B2F57C1-E398-4982-A359-9CCB728910C0}"/>
              </a:ext>
            </a:extLst>
          </p:cNvPr>
          <p:cNvSpPr>
            <a:spLocks noGrp="1"/>
          </p:cNvSpPr>
          <p:nvPr>
            <p:ph type="sldNum" sz="quarter" idx="12"/>
          </p:nvPr>
        </p:nvSpPr>
        <p:spPr/>
        <p:txBody>
          <a:bodyPr/>
          <a:lstStyle/>
          <a:p>
            <a:fld id="{0ED95122-A112-0844-98BC-D2A9AE745818}" type="slidenum">
              <a:rPr lang="en-US" smtClean="0"/>
              <a:t>34</a:t>
            </a:fld>
            <a:endParaRPr lang="en-US" dirty="0"/>
          </a:p>
        </p:txBody>
      </p:sp>
      <p:pic>
        <p:nvPicPr>
          <p:cNvPr id="5" name="Picture 4">
            <a:extLst>
              <a:ext uri="{FF2B5EF4-FFF2-40B4-BE49-F238E27FC236}">
                <a16:creationId xmlns:a16="http://schemas.microsoft.com/office/drawing/2014/main" id="{55375BAF-E094-414A-A726-F91F7DA3F1FB}"/>
              </a:ext>
            </a:extLst>
          </p:cNvPr>
          <p:cNvPicPr>
            <a:picLocks noChangeAspect="1"/>
          </p:cNvPicPr>
          <p:nvPr/>
        </p:nvPicPr>
        <p:blipFill>
          <a:blip r:embed="rId2"/>
          <a:stretch>
            <a:fillRect/>
          </a:stretch>
        </p:blipFill>
        <p:spPr>
          <a:xfrm>
            <a:off x="0" y="5894833"/>
            <a:ext cx="9144000" cy="963167"/>
          </a:xfrm>
          <a:prstGeom prst="rect">
            <a:avLst/>
          </a:prstGeom>
        </p:spPr>
      </p:pic>
    </p:spTree>
    <p:extLst>
      <p:ext uri="{BB962C8B-B14F-4D97-AF65-F5344CB8AC3E}">
        <p14:creationId xmlns:p14="http://schemas.microsoft.com/office/powerpoint/2010/main" val="119031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Questions..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0427" y="2126751"/>
            <a:ext cx="4165762" cy="276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20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3594"/>
            <a:ext cx="9144000" cy="964406"/>
          </a:xfrm>
          <a:prstGeom prst="rect">
            <a:avLst/>
          </a:prstGeom>
        </p:spPr>
      </p:pic>
      <p:sp>
        <p:nvSpPr>
          <p:cNvPr id="5" name="Title 4"/>
          <p:cNvSpPr>
            <a:spLocks noGrp="1"/>
          </p:cNvSpPr>
          <p:nvPr>
            <p:ph type="title"/>
          </p:nvPr>
        </p:nvSpPr>
        <p:spPr>
          <a:xfrm>
            <a:off x="486229" y="-109990"/>
            <a:ext cx="8229600" cy="1143000"/>
          </a:xfrm>
        </p:spPr>
        <p:txBody>
          <a:bodyPr>
            <a:normAutofit/>
          </a:bodyPr>
          <a:lstStyle/>
          <a:p>
            <a:r>
              <a:rPr lang="en-NZ" sz="4000" dirty="0"/>
              <a:t>Three interrelated strands of work:</a:t>
            </a:r>
          </a:p>
        </p:txBody>
      </p:sp>
      <p:sp>
        <p:nvSpPr>
          <p:cNvPr id="6" name="Content Placeholder 5"/>
          <p:cNvSpPr>
            <a:spLocks noGrp="1"/>
          </p:cNvSpPr>
          <p:nvPr>
            <p:ph idx="1"/>
          </p:nvPr>
        </p:nvSpPr>
        <p:spPr>
          <a:xfrm>
            <a:off x="224971" y="914401"/>
            <a:ext cx="8781143" cy="4979194"/>
          </a:xfrm>
        </p:spPr>
        <p:txBody>
          <a:bodyPr>
            <a:normAutofit fontScale="92500" lnSpcReduction="10000"/>
          </a:bodyPr>
          <a:lstStyle/>
          <a:p>
            <a:pPr lvl="0">
              <a:spcAft>
                <a:spcPts val="1200"/>
              </a:spcAft>
            </a:pPr>
            <a:r>
              <a:rPr lang="en-NZ" sz="2600" dirty="0"/>
              <a:t>Perceptions of, and engagement in, </a:t>
            </a:r>
            <a:r>
              <a:rPr lang="en-NZ" sz="2600" dirty="0">
                <a:solidFill>
                  <a:schemeClr val="accent2"/>
                </a:solidFill>
              </a:rPr>
              <a:t>learning and study practices in NCEA and in the first year at university</a:t>
            </a:r>
            <a:r>
              <a:rPr lang="en-NZ" sz="2600" dirty="0"/>
              <a:t>.</a:t>
            </a:r>
          </a:p>
          <a:p>
            <a:pPr lvl="0">
              <a:spcAft>
                <a:spcPts val="1200"/>
              </a:spcAft>
            </a:pPr>
            <a:r>
              <a:rPr lang="en-NZ" sz="2600" dirty="0"/>
              <a:t>A broad analysis of the </a:t>
            </a:r>
            <a:r>
              <a:rPr lang="en-NZ" sz="2600" dirty="0">
                <a:solidFill>
                  <a:schemeClr val="accent2"/>
                </a:solidFill>
              </a:rPr>
              <a:t>relationship between </a:t>
            </a:r>
            <a:r>
              <a:rPr lang="en-NZ" sz="2600" dirty="0"/>
              <a:t>the content and quality of first-year students’ </a:t>
            </a:r>
            <a:r>
              <a:rPr lang="en-NZ" sz="2600" dirty="0">
                <a:solidFill>
                  <a:schemeClr val="accent2"/>
                </a:solidFill>
              </a:rPr>
              <a:t>NCEA qualifications and their achievement in first-year degree programmes at VUW</a:t>
            </a:r>
            <a:r>
              <a:rPr lang="en-NZ" sz="2600" dirty="0"/>
              <a:t>, and the influence of social variables on this relationship.</a:t>
            </a:r>
          </a:p>
          <a:p>
            <a:pPr lvl="0">
              <a:spcAft>
                <a:spcPts val="1200"/>
              </a:spcAft>
            </a:pPr>
            <a:r>
              <a:rPr lang="en-NZ" sz="2600" dirty="0"/>
              <a:t>A </a:t>
            </a:r>
            <a:r>
              <a:rPr lang="en-NZ" sz="2600" dirty="0">
                <a:solidFill>
                  <a:schemeClr val="accent2"/>
                </a:solidFill>
              </a:rPr>
              <a:t>discipline-specific investigation </a:t>
            </a:r>
            <a:r>
              <a:rPr lang="en-NZ" sz="2600" dirty="0"/>
              <a:t>of the relationship between the structure and content of, and quality of performance in, NCEA courses and assessment programmes, disciplinary knowledge (epistemic, declarative and procedural), success in first-year degree programmes, and student’s perceptions of their transition experience.</a:t>
            </a:r>
          </a:p>
          <a:p>
            <a:endParaRPr lang="en-NZ" dirty="0"/>
          </a:p>
        </p:txBody>
      </p:sp>
    </p:spTree>
    <p:extLst>
      <p:ext uri="{BB962C8B-B14F-4D97-AF65-F5344CB8AC3E}">
        <p14:creationId xmlns:p14="http://schemas.microsoft.com/office/powerpoint/2010/main" val="198687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3594"/>
            <a:ext cx="9144000" cy="964406"/>
          </a:xfrm>
          <a:prstGeom prst="rect">
            <a:avLst/>
          </a:prstGeom>
        </p:spPr>
      </p:pic>
      <p:sp>
        <p:nvSpPr>
          <p:cNvPr id="5" name="Title 4"/>
          <p:cNvSpPr>
            <a:spLocks noGrp="1"/>
          </p:cNvSpPr>
          <p:nvPr>
            <p:ph type="title"/>
          </p:nvPr>
        </p:nvSpPr>
        <p:spPr>
          <a:xfrm>
            <a:off x="384629" y="-146276"/>
            <a:ext cx="8229600" cy="1143000"/>
          </a:xfrm>
        </p:spPr>
        <p:txBody>
          <a:bodyPr>
            <a:normAutofit/>
          </a:bodyPr>
          <a:lstStyle/>
          <a:p>
            <a:r>
              <a:rPr lang="en-NZ" sz="4000" dirty="0"/>
              <a:t>Methodology and data collection </a:t>
            </a:r>
          </a:p>
        </p:txBody>
      </p:sp>
      <p:sp>
        <p:nvSpPr>
          <p:cNvPr id="6" name="Content Placeholder 5"/>
          <p:cNvSpPr>
            <a:spLocks noGrp="1"/>
          </p:cNvSpPr>
          <p:nvPr>
            <p:ph idx="1"/>
          </p:nvPr>
        </p:nvSpPr>
        <p:spPr>
          <a:xfrm>
            <a:off x="195943" y="861333"/>
            <a:ext cx="8229600" cy="4525963"/>
          </a:xfrm>
        </p:spPr>
        <p:txBody>
          <a:bodyPr>
            <a:noAutofit/>
          </a:bodyPr>
          <a:lstStyle/>
          <a:p>
            <a:r>
              <a:rPr lang="en-NZ" sz="2400" dirty="0"/>
              <a:t>Mixed methods</a:t>
            </a:r>
          </a:p>
          <a:p>
            <a:r>
              <a:rPr lang="en-NZ" sz="2400" dirty="0"/>
              <a:t>Student surveys:</a:t>
            </a:r>
          </a:p>
          <a:p>
            <a:pPr lvl="1"/>
            <a:r>
              <a:rPr lang="en-NZ" sz="2400" dirty="0"/>
              <a:t>February (before university started) (n=1656)</a:t>
            </a:r>
          </a:p>
          <a:p>
            <a:pPr lvl="1"/>
            <a:r>
              <a:rPr lang="en-NZ" sz="2400" dirty="0"/>
              <a:t>July (after trimester 1) (n=639)</a:t>
            </a:r>
          </a:p>
          <a:p>
            <a:pPr lvl="1"/>
            <a:r>
              <a:rPr lang="en-NZ" sz="2400" dirty="0"/>
              <a:t>November (after trimester 2) (n=208)</a:t>
            </a:r>
          </a:p>
          <a:p>
            <a:r>
              <a:rPr lang="en-NZ" sz="2400" dirty="0"/>
              <a:t>100-level course coordinator survey </a:t>
            </a:r>
          </a:p>
          <a:p>
            <a:pPr lvl="1"/>
            <a:r>
              <a:rPr lang="en-NZ" sz="2400" dirty="0"/>
              <a:t>(September) (n=75)</a:t>
            </a:r>
          </a:p>
          <a:p>
            <a:r>
              <a:rPr lang="en-NZ" sz="2400" dirty="0"/>
              <a:t>Secondary teachers survey (November) (n=286)</a:t>
            </a:r>
          </a:p>
          <a:p>
            <a:r>
              <a:rPr lang="en-NZ" sz="2400" dirty="0"/>
              <a:t>Analysis of student NCEA data and university results for 2017 cohort of beginning students</a:t>
            </a:r>
          </a:p>
          <a:p>
            <a:r>
              <a:rPr lang="en-NZ" sz="2400" dirty="0"/>
              <a:t>Focus groups (planned for 2018)</a:t>
            </a:r>
          </a:p>
        </p:txBody>
      </p:sp>
    </p:spTree>
    <p:extLst>
      <p:ext uri="{BB962C8B-B14F-4D97-AF65-F5344CB8AC3E}">
        <p14:creationId xmlns:p14="http://schemas.microsoft.com/office/powerpoint/2010/main" val="152712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p:cNvSpPr txBox="1">
            <a:spLocks noGrp="1"/>
          </p:cNvSpPr>
          <p:nvPr>
            <p:ph type="title"/>
          </p:nvPr>
        </p:nvSpPr>
        <p:spPr>
          <a:xfrm>
            <a:off x="603363" y="1191796"/>
            <a:ext cx="7516084" cy="2976344"/>
          </a:xfrm>
          <a:prstGeom prst="rect">
            <a:avLst/>
          </a:prstGeom>
        </p:spPr>
        <p:txBody>
          <a:bodyPr vert="horz" lIns="91440" tIns="45720" rIns="91440" bIns="45720" rtlCol="0" anchor="ctr">
            <a:normAutofit/>
          </a:bodyPr>
          <a:lstStyle/>
          <a:p>
            <a:pPr algn="l" defTabSz="914400">
              <a:lnSpc>
                <a:spcPct val="90000"/>
              </a:lnSpc>
            </a:pPr>
            <a:r>
              <a:rPr lang="en-US" sz="4000" b="1" kern="1200">
                <a:solidFill>
                  <a:srgbClr val="FFFFFF"/>
                </a:solidFill>
                <a:latin typeface="+mj-lt"/>
                <a:ea typeface="+mj-ea"/>
                <a:cs typeface="+mj-cs"/>
              </a:rPr>
              <a:t>Factors contributing to learning and results for NCEA Level 3 standards: The development  of strategic behaviours by students</a:t>
            </a:r>
          </a:p>
        </p:txBody>
      </p:sp>
      <p:pic>
        <p:nvPicPr>
          <p:cNvPr id="2" name="Picture 1"/>
          <p:cNvPicPr>
            <a:picLocks noChangeAspect="1"/>
          </p:cNvPicPr>
          <p:nvPr/>
        </p:nvPicPr>
        <p:blipFill>
          <a:blip r:embed="rId3"/>
          <a:stretch>
            <a:fillRect/>
          </a:stretch>
        </p:blipFill>
        <p:spPr>
          <a:xfrm>
            <a:off x="0" y="5894749"/>
            <a:ext cx="9144793" cy="963251"/>
          </a:xfrm>
          <a:prstGeom prst="rect">
            <a:avLst/>
          </a:prstGeom>
        </p:spPr>
      </p:pic>
    </p:spTree>
    <p:extLst>
      <p:ext uri="{BB962C8B-B14F-4D97-AF65-F5344CB8AC3E}">
        <p14:creationId xmlns:p14="http://schemas.microsoft.com/office/powerpoint/2010/main" val="259699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History of NCEA</a:t>
            </a:r>
          </a:p>
        </p:txBody>
      </p:sp>
      <p:sp>
        <p:nvSpPr>
          <p:cNvPr id="3" name="Content Placeholder 2"/>
          <p:cNvSpPr>
            <a:spLocks noGrp="1"/>
          </p:cNvSpPr>
          <p:nvPr>
            <p:ph idx="1"/>
          </p:nvPr>
        </p:nvSpPr>
        <p:spPr/>
        <p:txBody>
          <a:bodyPr/>
          <a:lstStyle/>
          <a:p>
            <a:r>
              <a:rPr lang="en-NZ" dirty="0"/>
              <a:t>Implementation since 2002</a:t>
            </a:r>
          </a:p>
          <a:p>
            <a:r>
              <a:rPr lang="en-NZ" dirty="0"/>
              <a:t>Shift from norm-referenced to standards-referenced model (assessed against specific criteria). </a:t>
            </a:r>
          </a:p>
          <a:p>
            <a:r>
              <a:rPr lang="en-NZ" dirty="0"/>
              <a:t>Why?</a:t>
            </a:r>
          </a:p>
          <a:p>
            <a:pPr lvl="1"/>
            <a:r>
              <a:rPr lang="en-NZ" dirty="0"/>
              <a:t>Inclusive of all students</a:t>
            </a:r>
          </a:p>
          <a:p>
            <a:pPr lvl="1"/>
            <a:r>
              <a:rPr lang="en-NZ" dirty="0"/>
              <a:t>Changing nature of schooling and education</a:t>
            </a:r>
          </a:p>
          <a:p>
            <a:pPr lvl="1"/>
            <a:r>
              <a:rPr lang="en-NZ" dirty="0"/>
              <a:t>Equip students with qualifications</a:t>
            </a:r>
          </a:p>
          <a:p>
            <a:pPr lvl="1"/>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744" y="5632150"/>
            <a:ext cx="2501596" cy="9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43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between NCEA and University-based assessment</a:t>
            </a:r>
            <a:endParaRPr lang="en-NZ" dirty="0"/>
          </a:p>
        </p:txBody>
      </p:sp>
      <p:graphicFrame>
        <p:nvGraphicFramePr>
          <p:cNvPr id="5" name="Content Placeholder 4"/>
          <p:cNvGraphicFramePr>
            <a:graphicFrameLocks noGrp="1"/>
          </p:cNvGraphicFramePr>
          <p:nvPr>
            <p:ph idx="1"/>
            <p:extLst/>
          </p:nvPr>
        </p:nvGraphicFramePr>
        <p:xfrm>
          <a:off x="457200" y="1600200"/>
          <a:ext cx="8229600" cy="4866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NCEA</a:t>
                      </a:r>
                      <a:endParaRPr lang="en-NZ" dirty="0"/>
                    </a:p>
                  </a:txBody>
                  <a:tcPr/>
                </a:tc>
                <a:tc>
                  <a:txBody>
                    <a:bodyPr/>
                    <a:lstStyle/>
                    <a:p>
                      <a:r>
                        <a:rPr lang="en-US" dirty="0"/>
                        <a:t>University</a:t>
                      </a:r>
                      <a:endParaRPr lang="en-NZ"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Students can </a:t>
                      </a:r>
                      <a:r>
                        <a:rPr lang="en-US" dirty="0"/>
                        <a:t>pick</a:t>
                      </a:r>
                      <a:r>
                        <a:rPr lang="en-US" baseline="0" dirty="0"/>
                        <a:t> and choose both assessments (à la carte) within courses</a:t>
                      </a:r>
                      <a:endParaRPr lang="en-NZ" dirty="0"/>
                    </a:p>
                  </a:txBody>
                  <a:tcPr/>
                </a:tc>
                <a:tc>
                  <a:txBody>
                    <a:bodyPr/>
                    <a:lstStyle/>
                    <a:p>
                      <a:r>
                        <a:rPr lang="en-US" dirty="0"/>
                        <a:t>Assessment is almost always compulsory and you</a:t>
                      </a:r>
                      <a:r>
                        <a:rPr lang="en-US" baseline="0" dirty="0"/>
                        <a:t> need to do all assessments to pass</a:t>
                      </a:r>
                      <a:endParaRPr lang="en-NZ" dirty="0"/>
                    </a:p>
                  </a:txBody>
                  <a:tcPr/>
                </a:tc>
                <a:extLst>
                  <a:ext uri="{0D108BD9-81ED-4DB2-BD59-A6C34878D82A}">
                    <a16:rowId xmlns:a16="http://schemas.microsoft.com/office/drawing/2014/main" val="10001"/>
                  </a:ext>
                </a:extLst>
              </a:tr>
              <a:tr h="370840">
                <a:tc>
                  <a:txBody>
                    <a:bodyPr/>
                    <a:lstStyle/>
                    <a:p>
                      <a:r>
                        <a:rPr lang="en-US" dirty="0"/>
                        <a:t>Lots of teacher support</a:t>
                      </a:r>
                      <a:endParaRPr lang="en-NZ" dirty="0"/>
                    </a:p>
                  </a:txBody>
                  <a:tcPr/>
                </a:tc>
                <a:tc>
                  <a:txBody>
                    <a:bodyPr/>
                    <a:lstStyle/>
                    <a:p>
                      <a:r>
                        <a:rPr lang="en-US" dirty="0"/>
                        <a:t>Less teacher/lecturer support (but it is there!)</a:t>
                      </a:r>
                      <a:endParaRPr lang="en-NZ" dirty="0"/>
                    </a:p>
                  </a:txBody>
                  <a:tcPr/>
                </a:tc>
                <a:extLst>
                  <a:ext uri="{0D108BD9-81ED-4DB2-BD59-A6C34878D82A}">
                    <a16:rowId xmlns:a16="http://schemas.microsoft.com/office/drawing/2014/main" val="10002"/>
                  </a:ext>
                </a:extLst>
              </a:tr>
              <a:tr h="370840">
                <a:tc>
                  <a:txBody>
                    <a:bodyPr/>
                    <a:lstStyle/>
                    <a:p>
                      <a:r>
                        <a:rPr lang="en-US" dirty="0"/>
                        <a:t>NCEA Achievement Standards break subjects into discrete parts for assessment</a:t>
                      </a:r>
                      <a:endParaRPr lang="en-NZ" dirty="0"/>
                    </a:p>
                  </a:txBody>
                  <a:tcPr/>
                </a:tc>
                <a:tc>
                  <a:txBody>
                    <a:bodyPr/>
                    <a:lstStyle/>
                    <a:p>
                      <a:r>
                        <a:rPr lang="en-US" dirty="0"/>
                        <a:t>Wholistic assessment is common –</a:t>
                      </a:r>
                      <a:r>
                        <a:rPr lang="en-US" baseline="0" dirty="0"/>
                        <a:t> generally need to know the whole course (esp. for exams)</a:t>
                      </a:r>
                      <a:endParaRPr lang="en-NZ" dirty="0"/>
                    </a:p>
                  </a:txBody>
                  <a:tcPr/>
                </a:tc>
                <a:extLst>
                  <a:ext uri="{0D108BD9-81ED-4DB2-BD59-A6C34878D82A}">
                    <a16:rowId xmlns:a16="http://schemas.microsoft.com/office/drawing/2014/main" val="10003"/>
                  </a:ext>
                </a:extLst>
              </a:tr>
              <a:tr h="370840">
                <a:tc>
                  <a:txBody>
                    <a:bodyPr/>
                    <a:lstStyle/>
                    <a:p>
                      <a:r>
                        <a:rPr lang="en-US" dirty="0"/>
                        <a:t>Grades – Achieved; Merit;</a:t>
                      </a:r>
                      <a:r>
                        <a:rPr lang="en-US" baseline="0" dirty="0"/>
                        <a:t> Excellence</a:t>
                      </a:r>
                      <a:endParaRPr lang="en-NZ" dirty="0"/>
                    </a:p>
                  </a:txBody>
                  <a:tcPr/>
                </a:tc>
                <a:tc>
                  <a:txBody>
                    <a:bodyPr/>
                    <a:lstStyle/>
                    <a:p>
                      <a:r>
                        <a:rPr lang="en-US" dirty="0"/>
                        <a:t>% based</a:t>
                      </a:r>
                      <a:r>
                        <a:rPr lang="en-US" baseline="0" dirty="0"/>
                        <a:t> assessment; A-E grades</a:t>
                      </a:r>
                      <a:endParaRPr lang="en-NZ" dirty="0"/>
                    </a:p>
                  </a:txBody>
                  <a:tcPr/>
                </a:tc>
                <a:extLst>
                  <a:ext uri="{0D108BD9-81ED-4DB2-BD59-A6C34878D82A}">
                    <a16:rowId xmlns:a16="http://schemas.microsoft.com/office/drawing/2014/main" val="10004"/>
                  </a:ext>
                </a:extLst>
              </a:tr>
              <a:tr h="370840">
                <a:tc>
                  <a:txBody>
                    <a:bodyPr/>
                    <a:lstStyle/>
                    <a:p>
                      <a:r>
                        <a:rPr lang="en-US" dirty="0"/>
                        <a:t>Writing is often instrumental to pass a standard</a:t>
                      </a:r>
                      <a:endParaRPr lang="en-NZ" dirty="0"/>
                    </a:p>
                  </a:txBody>
                  <a:tcPr/>
                </a:tc>
                <a:tc>
                  <a:txBody>
                    <a:bodyPr/>
                    <a:lstStyle/>
                    <a:p>
                      <a:r>
                        <a:rPr lang="en-US" dirty="0"/>
                        <a:t>Academic writing can be more about developing </a:t>
                      </a:r>
                      <a:r>
                        <a:rPr lang="en-US" baseline="0" dirty="0"/>
                        <a:t>a critical, creative argument, not reaching a standard. </a:t>
                      </a:r>
                      <a:endParaRPr lang="en-NZ" dirty="0"/>
                    </a:p>
                  </a:txBody>
                  <a:tcPr/>
                </a:tc>
                <a:extLst>
                  <a:ext uri="{0D108BD9-81ED-4DB2-BD59-A6C34878D82A}">
                    <a16:rowId xmlns:a16="http://schemas.microsoft.com/office/drawing/2014/main" val="10005"/>
                  </a:ext>
                </a:extLst>
              </a:tr>
              <a:tr h="370840">
                <a:tc>
                  <a:txBody>
                    <a:bodyPr/>
                    <a:lstStyle/>
                    <a:p>
                      <a:r>
                        <a:rPr lang="en-US" dirty="0"/>
                        <a:t>Students can re-sit assessments</a:t>
                      </a:r>
                      <a:endParaRPr lang="en-NZ" dirty="0"/>
                    </a:p>
                  </a:txBody>
                  <a:tcPr/>
                </a:tc>
                <a:tc>
                  <a:txBody>
                    <a:bodyPr/>
                    <a:lstStyle/>
                    <a:p>
                      <a:r>
                        <a:rPr lang="en-US" dirty="0"/>
                        <a:t>No re-sits</a:t>
                      </a:r>
                      <a:endParaRPr lang="en-NZ" dirty="0"/>
                    </a:p>
                  </a:txBody>
                  <a:tcPr/>
                </a:tc>
                <a:extLst>
                  <a:ext uri="{0D108BD9-81ED-4DB2-BD59-A6C34878D82A}">
                    <a16:rowId xmlns:a16="http://schemas.microsoft.com/office/drawing/2014/main" val="10006"/>
                  </a:ext>
                </a:extLst>
              </a:tr>
              <a:tr h="370840">
                <a:tc>
                  <a:txBody>
                    <a:bodyPr/>
                    <a:lstStyle/>
                    <a:p>
                      <a:r>
                        <a:rPr lang="en-NZ" dirty="0"/>
                        <a:t>Referencing</a:t>
                      </a:r>
                      <a:r>
                        <a:rPr lang="en-NZ" baseline="0" dirty="0"/>
                        <a:t> is not generally required</a:t>
                      </a:r>
                      <a:endParaRPr lang="en-NZ" dirty="0"/>
                    </a:p>
                  </a:txBody>
                  <a:tcPr/>
                </a:tc>
                <a:tc>
                  <a:txBody>
                    <a:bodyPr/>
                    <a:lstStyle/>
                    <a:p>
                      <a:r>
                        <a:rPr lang="en-NZ" dirty="0"/>
                        <a:t>Referencing</a:t>
                      </a:r>
                      <a:r>
                        <a:rPr lang="en-NZ" baseline="0" dirty="0"/>
                        <a:t> </a:t>
                      </a:r>
                      <a:r>
                        <a:rPr lang="en-NZ" baseline="0"/>
                        <a:t>is essential. </a:t>
                      </a:r>
                      <a:endParaRPr lang="en-NZ"/>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009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rrowscreen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594"/>
            <a:ext cx="9144000" cy="964406"/>
          </a:xfrm>
          <a:prstGeom prst="rect">
            <a:avLst/>
          </a:prstGeom>
        </p:spPr>
      </p:pic>
      <p:graphicFrame>
        <p:nvGraphicFramePr>
          <p:cNvPr id="3" name="Chart 2"/>
          <p:cNvGraphicFramePr>
            <a:graphicFrameLocks/>
          </p:cNvGraphicFramePr>
          <p:nvPr>
            <p:extLst/>
          </p:nvPr>
        </p:nvGraphicFramePr>
        <p:xfrm>
          <a:off x="112742" y="1350993"/>
          <a:ext cx="4360575" cy="3994676"/>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NZ" sz="32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How well did you feel prepared for university?</a:t>
            </a:r>
          </a:p>
        </p:txBody>
      </p:sp>
      <p:graphicFrame>
        <p:nvGraphicFramePr>
          <p:cNvPr id="5" name="Chart 4"/>
          <p:cNvGraphicFramePr>
            <a:graphicFrameLocks/>
          </p:cNvGraphicFramePr>
          <p:nvPr>
            <p:extLst/>
          </p:nvPr>
        </p:nvGraphicFramePr>
        <p:xfrm>
          <a:off x="4572000" y="1350992"/>
          <a:ext cx="4184374" cy="454260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168758" y="968697"/>
            <a:ext cx="7696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starting					After T1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4233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pptx" id="{7064D57E-A04E-49A3-A8EA-B4671B9640B3}" vid="{559B883E-175F-46D7-B0FC-DC69DBA69A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pptx" id="{7064D57E-A04E-49A3-A8EA-B4671B9640B3}" vid="{559B883E-175F-46D7-B0FC-DC69DBA69A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188</TotalTime>
  <Words>2052</Words>
  <Application>Microsoft Office PowerPoint</Application>
  <PresentationFormat>On-screen Show (4:3)</PresentationFormat>
  <Paragraphs>220</Paragraphs>
  <Slides>35</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Arial</vt:lpstr>
      <vt:lpstr>Calibri</vt:lpstr>
      <vt:lpstr>Office Theme</vt:lpstr>
      <vt:lpstr>1_Office Theme</vt:lpstr>
      <vt:lpstr>Transition to university: Navigating assessment practices and curriculum knowledge </vt:lpstr>
      <vt:lpstr>Giant Jenga</vt:lpstr>
      <vt:lpstr>Transition to university: Navigating assessment practices and curriculum knowledge  </vt:lpstr>
      <vt:lpstr>Three interrelated strands of work:</vt:lpstr>
      <vt:lpstr>Methodology and data collection </vt:lpstr>
      <vt:lpstr>Factors contributing to learning and results for NCEA Level 3 standards: The development  of strategic behaviours by students</vt:lpstr>
      <vt:lpstr>History of NCEA</vt:lpstr>
      <vt:lpstr>Differences between NCEA and University-based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impact of NCEA on student preparation for university</vt:lpstr>
      <vt:lpstr>Problematic influence of NCEA on student preparation for university</vt:lpstr>
      <vt:lpstr>Discussion</vt:lpstr>
      <vt:lpstr>NCEA and subject knowledge</vt:lpstr>
      <vt:lpstr>Potential sources of association between NCEA and 100-level performance</vt:lpstr>
      <vt:lpstr>PowerPoint Presentation</vt:lpstr>
      <vt:lpstr>PowerPoint Presentation</vt:lpstr>
      <vt:lpstr>Mathematics</vt:lpstr>
      <vt:lpstr>Chemistry: Chem114 (Principles of Chemistry)</vt:lpstr>
      <vt:lpstr>History</vt:lpstr>
      <vt:lpstr>Geography</vt:lpstr>
      <vt:lpstr>English</vt:lpstr>
      <vt:lpstr>Summary of findings</vt:lpstr>
      <vt:lpstr>Summary of findings</vt:lpstr>
      <vt:lpstr>Implications of these analyses</vt:lpstr>
      <vt:lpstr>Theoretical response</vt:lpstr>
      <vt:lpstr>How does this data and theory match your own experience as a maths teacher?</vt:lpstr>
      <vt:lpstr>Issues on the Horizon</vt:lpstr>
      <vt:lpstr>Questions..</vt:lpstr>
    </vt:vector>
  </TitlesOfParts>
  <Company>VUW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university: Navigating assessment practices and curriculum knowledge</dc:title>
  <dc:creator>Sue Cherrington</dc:creator>
  <cp:lastModifiedBy>Bronwyn Wood</cp:lastModifiedBy>
  <cp:revision>24</cp:revision>
  <cp:lastPrinted>2018-11-07T01:44:19Z</cp:lastPrinted>
  <dcterms:created xsi:type="dcterms:W3CDTF">2018-08-26T23:58:46Z</dcterms:created>
  <dcterms:modified xsi:type="dcterms:W3CDTF">2018-12-09T23:46:00Z</dcterms:modified>
</cp:coreProperties>
</file>