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4" r:id="rId2"/>
  </p:sldMasterIdLst>
  <p:notesMasterIdLst>
    <p:notesMasterId r:id="rId25"/>
  </p:notesMasterIdLst>
  <p:sldIdLst>
    <p:sldId id="288" r:id="rId3"/>
    <p:sldId id="281" r:id="rId4"/>
    <p:sldId id="286" r:id="rId5"/>
    <p:sldId id="313" r:id="rId6"/>
    <p:sldId id="287" r:id="rId7"/>
    <p:sldId id="312" r:id="rId8"/>
    <p:sldId id="307" r:id="rId9"/>
    <p:sldId id="282" r:id="rId10"/>
    <p:sldId id="306" r:id="rId11"/>
    <p:sldId id="308" r:id="rId12"/>
    <p:sldId id="310" r:id="rId13"/>
    <p:sldId id="309" r:id="rId14"/>
    <p:sldId id="311" r:id="rId15"/>
    <p:sldId id="296" r:id="rId16"/>
    <p:sldId id="290" r:id="rId17"/>
    <p:sldId id="291" r:id="rId18"/>
    <p:sldId id="293" r:id="rId19"/>
    <p:sldId id="271" r:id="rId20"/>
    <p:sldId id="295" r:id="rId21"/>
    <p:sldId id="294" r:id="rId22"/>
    <p:sldId id="292" r:id="rId23"/>
    <p:sldId id="29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4674" autoAdjust="0"/>
  </p:normalViewPr>
  <p:slideViewPr>
    <p:cSldViewPr snapToGrid="0" snapToObjects="1">
      <p:cViewPr varScale="1">
        <p:scale>
          <a:sx n="69" d="100"/>
          <a:sy n="69" d="100"/>
        </p:scale>
        <p:origin x="78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595CC-1AE7-B844-A692-8E71F385F5F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/>
              <a:t>Click to edit Master text styles</a:t>
            </a:r>
          </a:p>
          <a:p>
            <a:pPr lvl="1"/>
            <a:r>
              <a:rPr lang="mi-NZ"/>
              <a:t>Second level</a:t>
            </a:r>
          </a:p>
          <a:p>
            <a:pPr lvl="2"/>
            <a:r>
              <a:rPr lang="mi-NZ"/>
              <a:t>Third level</a:t>
            </a:r>
          </a:p>
          <a:p>
            <a:pPr lvl="3"/>
            <a:r>
              <a:rPr lang="mi-NZ"/>
              <a:t>Fourth level</a:t>
            </a:r>
          </a:p>
          <a:p>
            <a:pPr lvl="4"/>
            <a:r>
              <a:rPr lang="mi-N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6263-DE0B-0542-97E9-E464CC59A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3711"/>
            <a:ext cx="2057400" cy="37909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6087"/>
            <a:ext cx="6019800" cy="38785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4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dirty="0"/>
              <a:t>Click to enter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39363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2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2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4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3376"/>
            <a:ext cx="3008313" cy="3129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3376"/>
            <a:ext cx="5111750" cy="38312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8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DBA93-7F55-BD48-A33B-AAB603195F6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C8B6-6CA6-614A-9B2D-FCC7D2B0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8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34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Univers LT Std 57 Cn"/>
                <a:cs typeface="Univers LT Std 57 Cn"/>
              </a:defRPr>
            </a:lvl1pPr>
          </a:lstStyle>
          <a:p>
            <a:fld id="{4EFDBA93-7F55-BD48-A33B-AAB603195F68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Univers LT Std 57 Cn"/>
                <a:cs typeface="Univers LT Std 57 C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Univers LT Std 57 Cn"/>
                <a:cs typeface="Univers LT Std 57 Cn"/>
              </a:defRPr>
            </a:lvl1pPr>
          </a:lstStyle>
          <a:p>
            <a:fld id="{646EC8B6-6CA6-614A-9B2D-FCC7D2B05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Massey logo_Rev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36" y="153869"/>
            <a:ext cx="1390909" cy="5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Univers LT Std 57 Cn"/>
          <a:ea typeface="+mj-ea"/>
          <a:cs typeface="Univers LT Std 57 C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Univers LT Std 57 Cn"/>
          <a:ea typeface="+mn-ea"/>
          <a:cs typeface="Univers LT Std 57 C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Univers LT Std 57 Cn"/>
          <a:ea typeface="+mn-ea"/>
          <a:cs typeface="Univers LT Std 57 C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Univers LT Std 57 Cn"/>
          <a:ea typeface="+mn-ea"/>
          <a:cs typeface="Univers LT Std 57 C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Univers LT Std 57 Cn"/>
          <a:ea typeface="+mn-ea"/>
          <a:cs typeface="Univers LT Std 57 C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Univers LT Std 57 Cn"/>
          <a:ea typeface="+mn-ea"/>
          <a:cs typeface="Univers LT Std 57 C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509591"/>
            <a:ext cx="385127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UN38896 MasseyLogoUniNZ_CMYKrev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47625"/>
            <a:ext cx="1625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New-NZ)Rev)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589865"/>
            <a:ext cx="111760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15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wlandmaths.org.uk/" TargetMode="External"/><Relationship Id="rId2" Type="http://schemas.openxmlformats.org/officeDocument/2006/relationships/hyperlink" Target="https://www.youcube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olve.edu.a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OnWZyq468&amp;feature=youtu.be" TargetMode="External"/><Relationship Id="rId2" Type="http://schemas.openxmlformats.org/officeDocument/2006/relationships/hyperlink" Target="https://curriculumredesign.org/maths-for-the-21st-century-conference-strongly-supports-critical-necessary-changes-of-oecds-pisa-maths-for-2021-4d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uriousminds.n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vinemath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469302"/>
            <a:ext cx="8229600" cy="1258438"/>
          </a:xfrm>
        </p:spPr>
        <p:txBody>
          <a:bodyPr>
            <a:noAutofit/>
          </a:bodyPr>
          <a:lstStyle/>
          <a:p>
            <a:pPr algn="l"/>
            <a:r>
              <a:rPr lang="mi-NZ" dirty="0" smtClean="0"/>
              <a:t>Do you belong to </a:t>
            </a:r>
            <a:br>
              <a:rPr lang="mi-NZ" dirty="0" smtClean="0"/>
            </a:br>
            <a:r>
              <a:rPr lang="mi-NZ" sz="3200" i="1" dirty="0" smtClean="0"/>
              <a:t>NZ </a:t>
            </a:r>
            <a:r>
              <a:rPr lang="mi-NZ" sz="3200" i="1" dirty="0"/>
              <a:t>Maths Teachers </a:t>
            </a:r>
            <a:r>
              <a:rPr lang="mi-NZ" sz="3200" dirty="0" smtClean="0"/>
              <a:t>&amp; </a:t>
            </a:r>
            <a:r>
              <a:rPr lang="mi-NZ" sz="3200" i="1" dirty="0"/>
              <a:t>Stats teachers NZ</a:t>
            </a:r>
            <a:r>
              <a:rPr lang="mi-NZ" sz="3200" dirty="0"/>
              <a:t/>
            </a:r>
            <a:br>
              <a:rPr lang="mi-NZ" sz="3200" dirty="0"/>
            </a:br>
            <a:r>
              <a:rPr lang="mi-NZ" sz="3200" dirty="0"/>
              <a:t>Closed </a:t>
            </a:r>
            <a:r>
              <a:rPr lang="mi-NZ" sz="3200" dirty="0" smtClean="0"/>
              <a:t>Facebook Groups?</a:t>
            </a:r>
            <a:r>
              <a:rPr lang="en-US" sz="3200" dirty="0"/>
              <a:t/>
            </a:r>
            <a:br>
              <a:rPr lang="en-US" sz="3200" dirty="0"/>
            </a:br>
            <a:endParaRPr lang="en-AU" sz="2800" dirty="0">
              <a:latin typeface="Univers LT Std 45 Light"/>
              <a:cs typeface="Univers LT Std 45 Light"/>
            </a:endParaRPr>
          </a:p>
        </p:txBody>
      </p:sp>
      <p:pic>
        <p:nvPicPr>
          <p:cNvPr id="1027" name="Picture 3" descr="fb - maths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" y="2281680"/>
            <a:ext cx="45109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023" y="1411842"/>
            <a:ext cx="8229600" cy="1258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Univers LT Std 57 Cn"/>
                <a:ea typeface="+mj-ea"/>
                <a:cs typeface="Univers LT Std 57 Cn"/>
              </a:defRPr>
            </a:lvl1pPr>
          </a:lstStyle>
          <a:p>
            <a:r>
              <a:rPr lang="mi-NZ" sz="3600" dirty="0" smtClean="0"/>
              <a:t>Just ask to join.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AU" sz="2400" dirty="0">
              <a:latin typeface="Univers LT Std 45 Light"/>
              <a:cs typeface="Univers LT Std 45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28" y="2281680"/>
            <a:ext cx="3768126" cy="27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/>
              <a:t>Sequencing of </a:t>
            </a:r>
            <a:r>
              <a:rPr lang="en-NZ" sz="2800" b="1" i="1" dirty="0" smtClean="0"/>
              <a:t>content</a:t>
            </a:r>
            <a:br>
              <a:rPr lang="en-NZ" sz="2800" b="1" i="1" dirty="0" smtClean="0"/>
            </a:br>
            <a:r>
              <a:rPr lang="en-NZ" sz="2800" b="1" i="1" dirty="0" smtClean="0"/>
              <a:t>(End: Teaching algorithms and tricks over problem solving.)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Dictated by both disciplinary and developmental (</a:t>
            </a:r>
            <a:r>
              <a:rPr lang="en-NZ" sz="2400" dirty="0" err="1"/>
              <a:t>i.e</a:t>
            </a:r>
            <a:r>
              <a:rPr lang="en-NZ" sz="2400" dirty="0"/>
              <a:t> building from) progressions. </a:t>
            </a:r>
          </a:p>
          <a:p>
            <a:endParaRPr lang="en-US" sz="2400" dirty="0"/>
          </a:p>
          <a:p>
            <a:r>
              <a:rPr lang="en-NZ" sz="2400" dirty="0"/>
              <a:t>Focus on connections (representations and topics) </a:t>
            </a:r>
          </a:p>
          <a:p>
            <a:endParaRPr lang="en-N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886" y="2579427"/>
            <a:ext cx="1612114" cy="242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185" y="3293460"/>
            <a:ext cx="65507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nixthetricks.com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This </a:t>
            </a:r>
            <a:r>
              <a:rPr lang="en-NZ" sz="2400" i="1" dirty="0" smtClean="0">
                <a:solidFill>
                  <a:schemeClr val="bg1"/>
                </a:solidFill>
              </a:rPr>
              <a:t>free download </a:t>
            </a:r>
            <a:r>
              <a:rPr lang="en-NZ" sz="2400" dirty="0">
                <a:solidFill>
                  <a:schemeClr val="bg1"/>
                </a:solidFill>
              </a:rPr>
              <a:t>book </a:t>
            </a:r>
            <a:r>
              <a:rPr lang="en-NZ" sz="2400" dirty="0" smtClean="0">
                <a:solidFill>
                  <a:schemeClr val="bg1"/>
                </a:solidFill>
              </a:rPr>
              <a:t>gives alternatives </a:t>
            </a:r>
            <a:r>
              <a:rPr lang="en-NZ" sz="2400" dirty="0">
                <a:solidFill>
                  <a:schemeClr val="bg1"/>
                </a:solidFill>
              </a:rPr>
              <a:t>to the shortcuts </a:t>
            </a:r>
            <a:r>
              <a:rPr lang="en-NZ" sz="2400" dirty="0" smtClean="0">
                <a:solidFill>
                  <a:schemeClr val="bg1"/>
                </a:solidFill>
              </a:rPr>
              <a:t>and </a:t>
            </a:r>
            <a:r>
              <a:rPr lang="en-NZ" sz="2400" dirty="0">
                <a:solidFill>
                  <a:schemeClr val="bg1"/>
                </a:solidFill>
              </a:rPr>
              <a:t>explains exactly why the tricks are so bad for understanding math.</a:t>
            </a:r>
          </a:p>
        </p:txBody>
      </p:sp>
    </p:spTree>
    <p:extLst>
      <p:ext uri="{BB962C8B-B14F-4D97-AF65-F5344CB8AC3E}">
        <p14:creationId xmlns:p14="http://schemas.microsoft.com/office/powerpoint/2010/main" val="36603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1" y="135648"/>
            <a:ext cx="8443107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 smtClean="0"/>
              <a:t>Feedback</a:t>
            </a:r>
            <a:br>
              <a:rPr lang="en-NZ" sz="2800" b="1" i="1" dirty="0" smtClean="0"/>
            </a:br>
            <a:r>
              <a:rPr lang="en-NZ" sz="2800" b="1" i="1" dirty="0" smtClean="0"/>
              <a:t>(End: </a:t>
            </a:r>
            <a:r>
              <a:rPr lang="en-NZ" sz="2400" b="1" i="1" dirty="0" smtClean="0"/>
              <a:t>*Using speed to measure understanding</a:t>
            </a:r>
            <a:r>
              <a:rPr lang="en-NZ" sz="2800" b="1" i="1" dirty="0" smtClean="0"/>
              <a:t/>
            </a:r>
            <a:br>
              <a:rPr lang="en-NZ" sz="2800" b="1" i="1" dirty="0" smtClean="0"/>
            </a:br>
            <a:r>
              <a:rPr lang="en-NZ" sz="2800" b="1" i="1" dirty="0" smtClean="0"/>
              <a:t>       </a:t>
            </a:r>
            <a:r>
              <a:rPr lang="en-NZ" sz="2400" b="1" i="1" dirty="0" smtClean="0"/>
              <a:t>*Focusing on answers rather than sound reasoning</a:t>
            </a:r>
            <a:r>
              <a:rPr lang="en-NZ" sz="2800" b="1" i="1" dirty="0" smtClean="0"/>
              <a:t>) 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Students have time to struggle with </a:t>
            </a:r>
            <a:r>
              <a:rPr lang="en-NZ" sz="2400" dirty="0" smtClean="0"/>
              <a:t>tasks, </a:t>
            </a:r>
            <a:r>
              <a:rPr lang="en-NZ" sz="2400" dirty="0"/>
              <a:t>without teacher ‘telling’ </a:t>
            </a:r>
            <a:r>
              <a:rPr lang="en-NZ" sz="2400" dirty="0" smtClean="0"/>
              <a:t> (rather than </a:t>
            </a:r>
            <a:r>
              <a:rPr lang="en-NZ" sz="2400" dirty="0"/>
              <a:t>Frequent feedback from </a:t>
            </a:r>
            <a:r>
              <a:rPr lang="en-NZ" sz="2400" dirty="0" smtClean="0"/>
              <a:t>teacher/answers/computer.)</a:t>
            </a:r>
          </a:p>
          <a:p>
            <a:endParaRPr lang="en-US" sz="2400" dirty="0"/>
          </a:p>
          <a:p>
            <a:r>
              <a:rPr lang="en-NZ" sz="2400" dirty="0"/>
              <a:t>Feedback (from peers/teacher) must position students </a:t>
            </a:r>
            <a:r>
              <a:rPr lang="en-NZ" sz="2400" dirty="0" smtClean="0"/>
              <a:t>as  </a:t>
            </a:r>
            <a:r>
              <a:rPr lang="en-NZ" sz="2400" dirty="0"/>
              <a:t>‘co-participants’ in discourse about how one knows something is in/correct. </a:t>
            </a:r>
            <a:r>
              <a:rPr lang="en-NZ" sz="2400" dirty="0" smtClean="0"/>
              <a:t>(Dan Meyer: using students answers as a window into their thinking.)</a:t>
            </a: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302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/>
              <a:t>Mathematical </a:t>
            </a:r>
            <a:r>
              <a:rPr lang="en-NZ" sz="2800" b="1" i="1" dirty="0" smtClean="0"/>
              <a:t>tasks</a:t>
            </a:r>
            <a:br>
              <a:rPr lang="en-NZ" sz="2800" b="1" i="1" dirty="0" smtClean="0"/>
            </a:br>
            <a:r>
              <a:rPr lang="en-NZ" sz="2800" b="1" i="1" dirty="0" smtClean="0"/>
              <a:t>(End: </a:t>
            </a:r>
            <a:r>
              <a:rPr lang="en-NZ" sz="2400" b="1" i="1" dirty="0" smtClean="0"/>
              <a:t>Privileging one “right way” rather than multiple pathways to one right answer</a:t>
            </a:r>
            <a:r>
              <a:rPr lang="en-NZ" sz="2800" b="1" i="1" dirty="0" smtClean="0"/>
              <a:t>) 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 smtClean="0"/>
              <a:t>Tasks </a:t>
            </a:r>
            <a:r>
              <a:rPr lang="en-NZ" sz="2400" dirty="0"/>
              <a:t>that initiate students to new ideas and deepen their understanding of concepts</a:t>
            </a:r>
          </a:p>
          <a:p>
            <a:endParaRPr lang="en-US" sz="2400" dirty="0"/>
          </a:p>
          <a:p>
            <a:r>
              <a:rPr lang="en-NZ" sz="2400" dirty="0"/>
              <a:t>Task that help them become more competent in what they know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4302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 smtClean="0"/>
              <a:t>Creativity</a:t>
            </a:r>
            <a:br>
              <a:rPr lang="en-NZ" sz="2800" b="1" i="1" dirty="0" smtClean="0"/>
            </a:br>
            <a:r>
              <a:rPr lang="en-NZ" sz="2400" b="1" i="1" dirty="0"/>
              <a:t>(End: </a:t>
            </a:r>
            <a:r>
              <a:rPr lang="en-NZ" sz="2000" b="1" i="1" dirty="0"/>
              <a:t>Privileging one “right way” rather than multiple pathways to one right answer</a:t>
            </a:r>
            <a:r>
              <a:rPr lang="en-NZ" sz="2400" b="1" i="1" dirty="0"/>
              <a:t>) 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4111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Students should make, refine, and explore conjectures on the basis of evidence and use a variety of reasoning and proof techniques to confirm or disprove</a:t>
            </a:r>
            <a:r>
              <a:rPr lang="en-NZ" sz="2400" dirty="0" smtClean="0"/>
              <a:t>. (rather than </a:t>
            </a:r>
            <a:r>
              <a:rPr lang="en-NZ" sz="2400" dirty="0"/>
              <a:t>Student learning pathway are </a:t>
            </a:r>
            <a:r>
              <a:rPr lang="en-NZ" sz="2400" dirty="0" smtClean="0"/>
              <a:t>predetermined.)</a:t>
            </a:r>
          </a:p>
          <a:p>
            <a:endParaRPr lang="en-US" sz="2400" dirty="0"/>
          </a:p>
          <a:p>
            <a:r>
              <a:rPr lang="en-NZ" sz="2400" dirty="0"/>
              <a:t>By flexibly following students’ reasoning, teachers can build on their initial thinking to move to big ideas</a:t>
            </a:r>
            <a:r>
              <a:rPr lang="en-NZ" sz="2400" dirty="0" smtClean="0"/>
              <a:t>. </a:t>
            </a:r>
            <a:r>
              <a:rPr lang="en-NZ" sz="2400" dirty="0"/>
              <a:t>Student questions </a:t>
            </a:r>
            <a:r>
              <a:rPr lang="en-NZ" sz="2400" dirty="0" smtClean="0"/>
              <a:t>help to </a:t>
            </a:r>
            <a:r>
              <a:rPr lang="en-NZ" sz="2400" dirty="0"/>
              <a:t>drive instruction or lead to new mathematical </a:t>
            </a:r>
            <a:r>
              <a:rPr lang="en-NZ" sz="2400" dirty="0" smtClean="0"/>
              <a:t>investigations.</a:t>
            </a:r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3003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8" y="264828"/>
            <a:ext cx="8229600" cy="79705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 smtClean="0"/>
              <a:t>Resources </a:t>
            </a:r>
            <a:r>
              <a:rPr lang="mi-NZ" sz="3200" dirty="0"/>
              <a:t>you could/should be using:</a:t>
            </a:r>
            <a:r>
              <a:rPr lang="en-NZ" dirty="0"/>
              <a:t/>
            </a:r>
            <a:br>
              <a:rPr lang="en-NZ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328" y="879044"/>
            <a:ext cx="8229600" cy="40636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NZ" dirty="0"/>
              <a:t>promote fluency, deep understanding, strategic problem solving, and mathematical </a:t>
            </a:r>
            <a:r>
              <a:rPr lang="en-NZ" dirty="0" smtClean="0"/>
              <a:t>reasoning</a:t>
            </a:r>
          </a:p>
          <a:p>
            <a:pPr marL="0" indent="0">
              <a:buNone/>
            </a:pPr>
            <a:endParaRPr lang="mi-NZ" dirty="0" smtClean="0"/>
          </a:p>
          <a:p>
            <a:r>
              <a:rPr lang="mi-NZ" dirty="0" smtClean="0"/>
              <a:t>Jo </a:t>
            </a:r>
            <a:r>
              <a:rPr lang="mi-NZ" dirty="0"/>
              <a:t>Boaler Youcubed</a:t>
            </a:r>
            <a:endParaRPr lang="en-NZ" dirty="0"/>
          </a:p>
          <a:p>
            <a:pPr marL="400050" lvl="1" indent="0">
              <a:buNone/>
            </a:pPr>
            <a:r>
              <a:rPr lang="mi-NZ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mi-NZ" u="sng" dirty="0">
                <a:solidFill>
                  <a:schemeClr val="bg1"/>
                </a:solidFill>
                <a:hlinkClick r:id="rId2"/>
              </a:rPr>
              <a:t>://</a:t>
            </a:r>
            <a:r>
              <a:rPr lang="mi-NZ" u="sng" dirty="0" smtClean="0">
                <a:solidFill>
                  <a:schemeClr val="bg1"/>
                </a:solidFill>
                <a:hlinkClick r:id="rId2"/>
              </a:rPr>
              <a:t>www.youcubed.org</a:t>
            </a:r>
            <a:r>
              <a:rPr lang="mi-NZ" u="sng" dirty="0" smtClean="0">
                <a:solidFill>
                  <a:schemeClr val="bg1"/>
                </a:solidFill>
              </a:rPr>
              <a:t> </a:t>
            </a:r>
            <a:r>
              <a:rPr lang="mi-NZ" dirty="0">
                <a:solidFill>
                  <a:schemeClr val="bg1"/>
                </a:solidFill>
              </a:rPr>
              <a:t> </a:t>
            </a:r>
            <a:endParaRPr lang="mi-NZ" dirty="0" smtClean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NZ" dirty="0">
              <a:solidFill>
                <a:schemeClr val="bg1"/>
              </a:solidFill>
            </a:endParaRPr>
          </a:p>
          <a:p>
            <a:r>
              <a:rPr lang="mi-NZ" dirty="0">
                <a:solidFill>
                  <a:schemeClr val="bg1"/>
                </a:solidFill>
              </a:rPr>
              <a:t>Bowland Maths</a:t>
            </a:r>
            <a:endParaRPr lang="en-NZ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mi-NZ" u="sng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mi-NZ" u="sng" dirty="0" smtClean="0">
                <a:solidFill>
                  <a:schemeClr val="bg1"/>
                </a:solidFill>
                <a:hlinkClick r:id="rId3"/>
              </a:rPr>
              <a:t>www.bowlandmaths.org.uk</a:t>
            </a:r>
            <a:r>
              <a:rPr lang="mi-NZ" u="sng" dirty="0" smtClean="0">
                <a:solidFill>
                  <a:schemeClr val="bg1"/>
                </a:solidFill>
              </a:rPr>
              <a:t> </a:t>
            </a:r>
            <a:r>
              <a:rPr lang="mi-NZ" dirty="0" smtClean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>
              <a:solidFill>
                <a:schemeClr val="bg1"/>
              </a:solidFill>
            </a:endParaRPr>
          </a:p>
          <a:p>
            <a:r>
              <a:rPr lang="mi-NZ" dirty="0">
                <a:solidFill>
                  <a:schemeClr val="bg1"/>
                </a:solidFill>
              </a:rPr>
              <a:t>Re(solve) Australia</a:t>
            </a:r>
            <a:endParaRPr lang="en-NZ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mi-NZ" u="sng" dirty="0">
                <a:solidFill>
                  <a:schemeClr val="bg1"/>
                </a:solidFill>
                <a:hlinkClick r:id="rId4"/>
              </a:rPr>
              <a:t>https</a:t>
            </a:r>
            <a:r>
              <a:rPr lang="mi-NZ" u="sng">
                <a:solidFill>
                  <a:schemeClr val="bg1"/>
                </a:solidFill>
                <a:hlinkClick r:id="rId4"/>
              </a:rPr>
              <a:t>://</a:t>
            </a:r>
            <a:r>
              <a:rPr lang="mi-NZ" u="sng" smtClean="0">
                <a:solidFill>
                  <a:schemeClr val="bg1"/>
                </a:solidFill>
                <a:hlinkClick r:id="rId4"/>
              </a:rPr>
              <a:t>www.resolve.edu.au</a:t>
            </a:r>
            <a:r>
              <a:rPr lang="mi-NZ" u="sng" smtClean="0">
                <a:solidFill>
                  <a:schemeClr val="bg1"/>
                </a:solidFill>
              </a:rPr>
              <a:t> </a:t>
            </a:r>
            <a:r>
              <a:rPr lang="mi-NZ" smtClean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8872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44971"/>
            <a:ext cx="8229600" cy="1068175"/>
          </a:xfrm>
        </p:spPr>
        <p:txBody>
          <a:bodyPr>
            <a:noAutofit/>
          </a:bodyPr>
          <a:lstStyle/>
          <a:p>
            <a:pPr algn="l"/>
            <a:r>
              <a:rPr lang="en-NZ" dirty="0" smtClean="0"/>
              <a:t>Change is Hard</a:t>
            </a:r>
            <a:endParaRPr lang="en-AU" sz="2800" dirty="0">
              <a:latin typeface="Univers LT Std 45 Light"/>
              <a:cs typeface="Univers LT Std 45 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023" y="963245"/>
            <a:ext cx="8753154" cy="3668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/>
              <a:t>From </a:t>
            </a:r>
            <a:r>
              <a:rPr lang="en-NZ" sz="2400" dirty="0" smtClean="0"/>
              <a:t>USA </a:t>
            </a:r>
            <a:r>
              <a:rPr lang="en-NZ" sz="2400" dirty="0"/>
              <a:t>report:</a:t>
            </a:r>
          </a:p>
          <a:p>
            <a:r>
              <a:rPr lang="en-NZ" sz="2400" dirty="0" smtClean="0"/>
              <a:t>“</a:t>
            </a:r>
            <a:r>
              <a:rPr lang="en-NZ" sz="2400" dirty="0"/>
              <a:t>more emphasis on estimation, mental maths…</a:t>
            </a:r>
          </a:p>
          <a:p>
            <a:r>
              <a:rPr lang="en-NZ" sz="2400" dirty="0" smtClean="0"/>
              <a:t>“</a:t>
            </a:r>
            <a:r>
              <a:rPr lang="en-NZ" sz="2400" dirty="0"/>
              <a:t>less emphasis on paper/pencil execution…”</a:t>
            </a:r>
          </a:p>
          <a:p>
            <a:r>
              <a:rPr lang="en-NZ" sz="2400" dirty="0" smtClean="0"/>
              <a:t>“</a:t>
            </a:r>
            <a:r>
              <a:rPr lang="en-NZ" sz="2400" dirty="0"/>
              <a:t>content in… algebra, geometry, pre-calculus </a:t>
            </a:r>
            <a:r>
              <a:rPr lang="en-NZ" sz="2400" dirty="0" smtClean="0"/>
              <a:t>and trigonometry </a:t>
            </a:r>
            <a:r>
              <a:rPr lang="en-NZ" sz="2400" dirty="0"/>
              <a:t>need to be… streamlined to </a:t>
            </a:r>
            <a:r>
              <a:rPr lang="en-NZ" sz="2400" dirty="0" smtClean="0"/>
              <a:t>make room </a:t>
            </a:r>
            <a:r>
              <a:rPr lang="en-NZ" sz="2400" dirty="0"/>
              <a:t>for important new topics.”</a:t>
            </a:r>
          </a:p>
          <a:p>
            <a:r>
              <a:rPr lang="en-NZ" sz="2400" dirty="0" smtClean="0"/>
              <a:t>discrete </a:t>
            </a:r>
            <a:r>
              <a:rPr lang="en-NZ" sz="2400" dirty="0"/>
              <a:t>Mathematics, statistics/probabilities </a:t>
            </a:r>
            <a:r>
              <a:rPr lang="en-NZ" sz="2400" dirty="0" smtClean="0"/>
              <a:t>and algorithmic thinking </a:t>
            </a:r>
            <a:r>
              <a:rPr lang="en-NZ" sz="2400" dirty="0"/>
              <a:t>must be introduced</a:t>
            </a:r>
            <a:r>
              <a:rPr lang="en-NZ" sz="2400" dirty="0" smtClean="0"/>
              <a:t>”.</a:t>
            </a:r>
            <a:endParaRPr lang="en-NZ" sz="2400" dirty="0"/>
          </a:p>
          <a:p>
            <a:pPr marL="2517775" lvl="1" indent="0">
              <a:buNone/>
              <a:tabLst>
                <a:tab pos="3852863" algn="l"/>
              </a:tabLst>
            </a:pPr>
            <a:r>
              <a:rPr lang="en-NZ" sz="2400" dirty="0" smtClean="0"/>
              <a:t>When?</a:t>
            </a:r>
          </a:p>
          <a:p>
            <a:pPr marL="2517775" lvl="1" indent="0">
              <a:buNone/>
              <a:tabLst>
                <a:tab pos="3852863" algn="l"/>
              </a:tabLst>
            </a:pPr>
            <a:r>
              <a:rPr lang="en-NZ" sz="2400" dirty="0" smtClean="0"/>
              <a:t>1982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32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44971"/>
            <a:ext cx="8229600" cy="1068175"/>
          </a:xfrm>
        </p:spPr>
        <p:txBody>
          <a:bodyPr>
            <a:noAutofit/>
          </a:bodyPr>
          <a:lstStyle/>
          <a:p>
            <a:pPr algn="l"/>
            <a:r>
              <a:rPr lang="en-NZ" sz="2800" dirty="0"/>
              <a:t>Why did we </a:t>
            </a:r>
            <a:r>
              <a:rPr lang="en-NZ" sz="2800" dirty="0" smtClean="0"/>
              <a:t>start teaching </a:t>
            </a:r>
            <a:r>
              <a:rPr lang="en-NZ" sz="2800" dirty="0"/>
              <a:t>Trigonometry </a:t>
            </a:r>
            <a:r>
              <a:rPr lang="en-NZ" sz="2800" dirty="0" smtClean="0"/>
              <a:t/>
            </a:r>
            <a:br>
              <a:rPr lang="en-NZ" sz="2800" dirty="0" smtClean="0"/>
            </a:br>
            <a:r>
              <a:rPr lang="en-NZ" sz="2800" dirty="0" smtClean="0"/>
              <a:t>in </a:t>
            </a:r>
            <a:r>
              <a:rPr lang="en-NZ" sz="2800" dirty="0"/>
              <a:t>the 1800’s?</a:t>
            </a:r>
            <a:endParaRPr lang="en-AU" sz="1800" dirty="0">
              <a:latin typeface="Univers LT Std 45 Light"/>
              <a:cs typeface="Univers LT Std 45 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945" y="1117021"/>
            <a:ext cx="8753154" cy="3668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dirty="0"/>
              <a:t>a) Because it is pure</a:t>
            </a:r>
          </a:p>
          <a:p>
            <a:pPr marL="0" indent="0">
              <a:buNone/>
            </a:pPr>
            <a:r>
              <a:rPr lang="en-NZ" dirty="0"/>
              <a:t>b) Because the times required more </a:t>
            </a:r>
            <a:r>
              <a:rPr lang="en-NZ" dirty="0" smtClean="0"/>
              <a:t>land surveyors and woodworkers</a:t>
            </a:r>
            <a:endParaRPr lang="en-NZ" dirty="0"/>
          </a:p>
          <a:p>
            <a:pPr marL="0" indent="0">
              <a:buNone/>
            </a:pPr>
            <a:r>
              <a:rPr lang="en-NZ" dirty="0"/>
              <a:t>c) Because it was a predictor of </a:t>
            </a:r>
            <a:r>
              <a:rPr lang="en-NZ" dirty="0" smtClean="0"/>
              <a:t>university success</a:t>
            </a:r>
          </a:p>
          <a:p>
            <a:pPr marL="0" indent="0">
              <a:buNone/>
            </a:pPr>
            <a:endParaRPr lang="en-NZ" sz="1800" dirty="0"/>
          </a:p>
          <a:p>
            <a:pPr marL="0" indent="0">
              <a:buNone/>
            </a:pPr>
            <a:r>
              <a:rPr lang="en-NZ" dirty="0" smtClean="0"/>
              <a:t>                                          b</a:t>
            </a:r>
            <a:r>
              <a:rPr lang="en-NZ" dirty="0"/>
              <a:t>) of course 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6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44971"/>
            <a:ext cx="8229600" cy="1068175"/>
          </a:xfrm>
        </p:spPr>
        <p:txBody>
          <a:bodyPr>
            <a:noAutofit/>
          </a:bodyPr>
          <a:lstStyle/>
          <a:p>
            <a:pPr algn="l"/>
            <a:r>
              <a:rPr lang="en-NZ" sz="3200" dirty="0" smtClean="0"/>
              <a:t>2000 NZ Changes in Stats Curriculum 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945" y="1117021"/>
            <a:ext cx="8753154" cy="3668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dirty="0" smtClean="0"/>
              <a:t>Recognise </a:t>
            </a:r>
          </a:p>
          <a:p>
            <a:r>
              <a:rPr lang="en-NZ" dirty="0"/>
              <a:t>T</a:t>
            </a:r>
            <a:r>
              <a:rPr lang="en-NZ" dirty="0" smtClean="0"/>
              <a:t>echnology was available to teach differently</a:t>
            </a:r>
          </a:p>
          <a:p>
            <a:r>
              <a:rPr lang="en-NZ" dirty="0" smtClean="0"/>
              <a:t>Students only learned to calculate</a:t>
            </a:r>
          </a:p>
          <a:p>
            <a:r>
              <a:rPr lang="en-NZ" dirty="0"/>
              <a:t>Students </a:t>
            </a:r>
            <a:r>
              <a:rPr lang="en-NZ" dirty="0" smtClean="0"/>
              <a:t>didn’t understand how statistics was used</a:t>
            </a:r>
          </a:p>
          <a:p>
            <a:endParaRPr lang="en-NZ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960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8" y="264828"/>
            <a:ext cx="8229600" cy="1938726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 smtClean="0"/>
              <a:t>Keith Devlin</a:t>
            </a:r>
            <a:r>
              <a:rPr lang="en-US" sz="3600" dirty="0"/>
              <a:t>, </a:t>
            </a:r>
            <a:r>
              <a:rPr lang="en-US" sz="3600" dirty="0" smtClean="0"/>
              <a:t>Stanford</a:t>
            </a:r>
            <a:br>
              <a:rPr lang="en-US" sz="3600" dirty="0" smtClean="0"/>
            </a:br>
            <a:r>
              <a:rPr lang="en-US" sz="3600" dirty="0" smtClean="0"/>
              <a:t>Center for Curriculum Redesign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18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sz="1800" i="1" dirty="0" smtClean="0">
                <a:solidFill>
                  <a:schemeClr val="bg1"/>
                </a:solidFill>
                <a:hlinkClick r:id="rId2"/>
              </a:rPr>
              <a:t>curriculumredesign.org/maths-for-the-21st-century-conference-strongly-supports-critical-necessary-changes-of-oecds-pisa-maths-for-2021-4dedu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328" y="2324414"/>
            <a:ext cx="8229600" cy="2517409"/>
          </a:xfrm>
        </p:spPr>
        <p:txBody>
          <a:bodyPr/>
          <a:lstStyle/>
          <a:p>
            <a:r>
              <a:rPr lang="en-NZ" dirty="0">
                <a:hlinkClick r:id="rId3"/>
              </a:rPr>
              <a:t>https://</a:t>
            </a:r>
            <a:r>
              <a:rPr lang="en-NZ" dirty="0" smtClean="0">
                <a:hlinkClick r:id="rId3"/>
              </a:rPr>
              <a:t>www.youtube.com/watch?v=qBOnWZyq468&amp;feature=youtu.be</a:t>
            </a:r>
            <a:r>
              <a:rPr lang="en-NZ" dirty="0" smtClean="0"/>
              <a:t> </a:t>
            </a:r>
            <a:endParaRPr lang="en-NZ" dirty="0" smtClean="0"/>
          </a:p>
          <a:p>
            <a:r>
              <a:rPr lang="en-NZ" dirty="0" smtClean="0"/>
              <a:t>Tools: Start at 3 min - 9</a:t>
            </a:r>
          </a:p>
          <a:p>
            <a:r>
              <a:rPr lang="en-NZ" dirty="0" smtClean="0"/>
              <a:t>Heuristic: Start at 22 min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8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8" y="264828"/>
            <a:ext cx="8229600" cy="117422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Center for Curriculum Redesign</a:t>
            </a:r>
            <a:br>
              <a:rPr lang="en-US" sz="3600" dirty="0" smtClean="0"/>
            </a:br>
            <a:r>
              <a:rPr lang="en-US" sz="3600" dirty="0" smtClean="0"/>
              <a:t>proposal to change PISA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200" i="1" dirty="0"/>
              <a:t/>
            </a:r>
            <a:br>
              <a:rPr lang="en-US" sz="3200" i="1" dirty="0"/>
            </a:br>
            <a:endParaRPr lang="en-US" sz="32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328" y="1589896"/>
            <a:ext cx="8229600" cy="3431809"/>
          </a:xfrm>
        </p:spPr>
        <p:txBody>
          <a:bodyPr>
            <a:normAutofit/>
          </a:bodyPr>
          <a:lstStyle/>
          <a:p>
            <a:r>
              <a:rPr lang="en-NZ" dirty="0" smtClean="0"/>
              <a:t>Australia first country to hire </a:t>
            </a:r>
            <a:r>
              <a:rPr lang="en-NZ" dirty="0" err="1" smtClean="0"/>
              <a:t>CCR</a:t>
            </a:r>
            <a:r>
              <a:rPr lang="en-NZ" dirty="0" smtClean="0"/>
              <a:t> to redesign their maths curriculum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10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46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NZ" dirty="0"/>
              <a:t>A Vision of NZ </a:t>
            </a:r>
            <a:r>
              <a:rPr lang="en-NZ" dirty="0" smtClean="0"/>
              <a:t>HS Maths </a:t>
            </a:r>
            <a:r>
              <a:rPr lang="en-NZ" dirty="0"/>
              <a:t>and Stats </a:t>
            </a: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for </a:t>
            </a:r>
            <a:r>
              <a:rPr lang="en-NZ" dirty="0"/>
              <a:t>the 21st Century</a:t>
            </a:r>
            <a:br>
              <a:rPr lang="en-NZ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2353"/>
            <a:ext cx="8229600" cy="22944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Univers LT Std 45 Light"/>
                <a:cs typeface="Univers LT Std 45 Light"/>
              </a:rPr>
              <a:t>Cami Sawyer</a:t>
            </a:r>
            <a:endParaRPr lang="en-US" sz="2400" dirty="0">
              <a:latin typeface="Univers LT Std 45 Light"/>
              <a:cs typeface="Univers LT Std 45 Light"/>
            </a:endParaRPr>
          </a:p>
          <a:p>
            <a:pPr marL="0" indent="0">
              <a:buNone/>
            </a:pPr>
            <a:r>
              <a:rPr lang="en-NZ" sz="2400" dirty="0" smtClean="0">
                <a:latin typeface="Univers LT Std 45 Light"/>
                <a:cs typeface="Univers LT Std 45 Light"/>
              </a:rPr>
              <a:t>Institute Fundamental Sciences</a:t>
            </a:r>
            <a:endParaRPr lang="en-US" sz="2400" dirty="0">
              <a:latin typeface="Univers LT Std 45 Light"/>
              <a:cs typeface="Univers LT Std 45 Light"/>
            </a:endParaRPr>
          </a:p>
          <a:p>
            <a:pPr marL="0" indent="0">
              <a:buNone/>
            </a:pPr>
            <a:endParaRPr lang="en-AU" sz="2400" dirty="0">
              <a:latin typeface="Univers LT Std 45 Light"/>
              <a:cs typeface="Univers LT Std 45 Light"/>
            </a:endParaRPr>
          </a:p>
          <a:p>
            <a:pPr marL="0" indent="0">
              <a:buNone/>
            </a:pPr>
            <a:r>
              <a:rPr lang="en-AU" sz="2400" dirty="0" err="1" smtClean="0">
                <a:latin typeface="Univers LT Std 45 Light"/>
                <a:cs typeface="Univers LT Std 45 Light"/>
              </a:rPr>
              <a:t>C.Sawyer</a:t>
            </a:r>
            <a:r>
              <a:rPr lang="en-US" sz="2400" dirty="0" smtClean="0">
                <a:latin typeface="Univers LT Std 45 Light"/>
                <a:cs typeface="Univers LT Std 45 Light"/>
              </a:rPr>
              <a:t>@massey.ac.nz</a:t>
            </a:r>
            <a:endParaRPr lang="en-US" sz="2400" dirty="0">
              <a:latin typeface="Univers LT Std 45 Light"/>
              <a:cs typeface="Univers LT Std 45 Light"/>
            </a:endParaRPr>
          </a:p>
          <a:p>
            <a:pPr marL="0" indent="0">
              <a:buNone/>
            </a:pPr>
            <a:endParaRPr lang="en-US" sz="1600" dirty="0">
              <a:latin typeface="Univers LT Std 45 Light"/>
              <a:cs typeface="Univers LT Std 45 Light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0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55239" cy="52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5" y="234846"/>
            <a:ext cx="8881673" cy="1728864"/>
          </a:xfrm>
        </p:spPr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NZ" sz="3600" b="1" i="1" dirty="0" smtClean="0"/>
              <a:t>Discuss &amp; Debate:</a:t>
            </a:r>
            <a:br>
              <a:rPr lang="en-NZ" sz="3600" b="1" i="1" dirty="0" smtClean="0"/>
            </a:br>
            <a:r>
              <a:rPr lang="en-NZ" sz="2800" b="1" i="1" dirty="0" smtClean="0"/>
              <a:t>Should we change maths </a:t>
            </a:r>
            <a:br>
              <a:rPr lang="en-NZ" sz="2800" b="1" i="1" dirty="0" smtClean="0"/>
            </a:br>
            <a:r>
              <a:rPr lang="en-NZ" sz="2800" b="1" i="1" dirty="0" smtClean="0"/>
              <a:t>(curriculum, teaching, assessment)?</a:t>
            </a:r>
            <a:r>
              <a:rPr lang="en-NZ" sz="2400" b="1" i="1" dirty="0" smtClean="0"/>
              <a:t/>
            </a:r>
            <a:br>
              <a:rPr lang="en-NZ" sz="2400" b="1" i="1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7" y="1644548"/>
            <a:ext cx="8776742" cy="362980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 smtClean="0"/>
              <a:t>Parents </a:t>
            </a:r>
            <a:r>
              <a:rPr lang="en-NZ" sz="2000" i="1" dirty="0" smtClean="0"/>
              <a:t>against</a:t>
            </a:r>
            <a:r>
              <a:rPr lang="en-NZ" sz="2000" dirty="0" smtClean="0"/>
              <a:t> changing maths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NZ" sz="2000" dirty="0" smtClean="0"/>
              <a:t>Parents </a:t>
            </a:r>
            <a:r>
              <a:rPr lang="en-NZ" sz="2000" i="1" dirty="0" smtClean="0"/>
              <a:t>for</a:t>
            </a:r>
            <a:r>
              <a:rPr lang="en-NZ" sz="2000" dirty="0" smtClean="0"/>
              <a:t> </a:t>
            </a:r>
            <a:r>
              <a:rPr lang="en-NZ" sz="2000" dirty="0"/>
              <a:t>changing </a:t>
            </a:r>
            <a:r>
              <a:rPr lang="en-NZ" sz="2000" dirty="0" smtClean="0"/>
              <a:t>maths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 smtClean="0"/>
              <a:t>Employers </a:t>
            </a:r>
            <a:r>
              <a:rPr lang="en-NZ" sz="2000" i="1" dirty="0"/>
              <a:t>against</a:t>
            </a:r>
            <a:r>
              <a:rPr lang="en-NZ" sz="2000" dirty="0"/>
              <a:t> changing </a:t>
            </a:r>
            <a:r>
              <a:rPr lang="en-NZ" sz="2000" dirty="0" smtClean="0"/>
              <a:t>maths</a:t>
            </a:r>
            <a:endParaRPr lang="en-NZ" sz="20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Employers</a:t>
            </a:r>
            <a:r>
              <a:rPr lang="en-NZ" sz="2000" dirty="0" smtClean="0"/>
              <a:t> </a:t>
            </a:r>
            <a:r>
              <a:rPr lang="en-NZ" sz="2000" i="1" dirty="0"/>
              <a:t>for</a:t>
            </a:r>
            <a:r>
              <a:rPr lang="en-NZ" sz="2000" dirty="0"/>
              <a:t> changing maths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Students</a:t>
            </a:r>
            <a:r>
              <a:rPr lang="en-NZ" sz="2000" dirty="0" smtClean="0"/>
              <a:t> </a:t>
            </a:r>
            <a:r>
              <a:rPr lang="en-NZ" sz="2000" i="1" dirty="0"/>
              <a:t>against</a:t>
            </a:r>
            <a:r>
              <a:rPr lang="en-NZ" sz="2000" dirty="0"/>
              <a:t> changing </a:t>
            </a:r>
            <a:r>
              <a:rPr lang="en-NZ" sz="2000" dirty="0" smtClean="0"/>
              <a:t>maths</a:t>
            </a:r>
            <a:endParaRPr lang="en-NZ" sz="20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NZ" sz="2000" dirty="0"/>
              <a:t>Students</a:t>
            </a:r>
            <a:r>
              <a:rPr lang="en-NZ" sz="2000" dirty="0" smtClean="0"/>
              <a:t> </a:t>
            </a:r>
            <a:r>
              <a:rPr lang="en-NZ" sz="2000" i="1" dirty="0"/>
              <a:t>for</a:t>
            </a:r>
            <a:r>
              <a:rPr lang="en-NZ" sz="2000" dirty="0"/>
              <a:t> changing maths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 smtClean="0"/>
              <a:t>Teachers/academics </a:t>
            </a:r>
            <a:r>
              <a:rPr lang="en-NZ" sz="2000" i="1" dirty="0"/>
              <a:t>against</a:t>
            </a:r>
            <a:r>
              <a:rPr lang="en-NZ" sz="2000" dirty="0"/>
              <a:t> changing </a:t>
            </a:r>
            <a:r>
              <a:rPr lang="en-NZ" sz="2000" dirty="0" smtClean="0"/>
              <a:t>maths</a:t>
            </a:r>
            <a:endParaRPr lang="en-NZ" sz="20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Teachers/academics</a:t>
            </a:r>
            <a:r>
              <a:rPr lang="en-NZ" sz="2000" dirty="0" smtClean="0"/>
              <a:t> </a:t>
            </a:r>
            <a:r>
              <a:rPr lang="en-NZ" sz="2000" i="1" dirty="0" smtClean="0"/>
              <a:t>for</a:t>
            </a:r>
            <a:r>
              <a:rPr lang="en-NZ" sz="2000" dirty="0" smtClean="0"/>
              <a:t> </a:t>
            </a:r>
            <a:r>
              <a:rPr lang="en-NZ" sz="2000" dirty="0"/>
              <a:t>changing maths</a:t>
            </a:r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NZ" sz="1800" dirty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NZ" sz="1800" dirty="0"/>
          </a:p>
          <a:p>
            <a:pPr marL="457200" indent="-457200">
              <a:spcAft>
                <a:spcPts val="1000"/>
              </a:spcAft>
              <a:buFont typeface="+mj-lt"/>
              <a:buAutoNum type="arabicPeriod"/>
            </a:pPr>
            <a:endParaRPr lang="en-NZ" sz="1800" dirty="0" smtClean="0"/>
          </a:p>
        </p:txBody>
      </p:sp>
    </p:spTree>
    <p:extLst>
      <p:ext uri="{BB962C8B-B14F-4D97-AF65-F5344CB8AC3E}">
        <p14:creationId xmlns:p14="http://schemas.microsoft.com/office/powerpoint/2010/main" val="27065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7736" y="646967"/>
            <a:ext cx="8229600" cy="79705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NZ" sz="2800" b="1" dirty="0" smtClean="0"/>
              <a:t>Curious Minds</a:t>
            </a:r>
            <a:r>
              <a:rPr lang="en-NZ" sz="2800" dirty="0" smtClean="0"/>
              <a:t>, </a:t>
            </a:r>
            <a:r>
              <a:rPr lang="en-NZ" sz="2800" dirty="0" smtClean="0">
                <a:hlinkClick r:id="rId2"/>
              </a:rPr>
              <a:t>www.curiousminds.nz</a:t>
            </a:r>
            <a:r>
              <a:rPr lang="en-NZ" sz="28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2800" i="1" dirty="0"/>
              <a:t>Profiles of Women in STEM</a:t>
            </a:r>
            <a:br>
              <a:rPr lang="en-US" sz="2800" i="1" dirty="0"/>
            </a:br>
            <a:r>
              <a:rPr lang="en-US" sz="2800" i="1" dirty="0"/>
              <a:t>Stories from innovative New Zealand women of all ages and backgrounds who work with science, technology, engineering, </a:t>
            </a:r>
            <a:r>
              <a:rPr lang="en-US" sz="2800" i="1" dirty="0" err="1"/>
              <a:t>maths</a:t>
            </a:r>
            <a:r>
              <a:rPr lang="en-US" sz="2800" i="1" dirty="0"/>
              <a:t> and </a:t>
            </a:r>
            <a:r>
              <a:rPr lang="en-US" sz="2800" i="1" dirty="0" err="1"/>
              <a:t>mātauranga</a:t>
            </a:r>
            <a:r>
              <a:rPr lang="en-US" sz="2800" i="1" dirty="0"/>
              <a:t> Māori.  </a:t>
            </a:r>
            <a:r>
              <a:rPr lang="en-US" sz="2800" i="1" dirty="0" err="1"/>
              <a:t>Maths</a:t>
            </a:r>
            <a:r>
              <a:rPr lang="en-US" sz="2800" i="1" dirty="0"/>
              <a:t>/Stats focus</a:t>
            </a:r>
            <a:r>
              <a:rPr lang="en-US" sz="2800" i="1" dirty="0" smtClean="0"/>
              <a:t>: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525438" y="309272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bg1"/>
                </a:solidFill>
              </a:rPr>
              <a:t>Sophie </a:t>
            </a:r>
            <a:r>
              <a:rPr lang="en-NZ" sz="2400" dirty="0" smtClean="0">
                <a:solidFill>
                  <a:schemeClr val="bg1"/>
                </a:solidFill>
              </a:rPr>
              <a:t>Mormede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Gaye Betty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Nokuthaba Sibanda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 smtClean="0">
                <a:solidFill>
                  <a:schemeClr val="bg1"/>
                </a:solidFill>
              </a:rPr>
              <a:t>Monique Ladds</a:t>
            </a:r>
            <a:endParaRPr lang="en-NZ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581" y="2665655"/>
            <a:ext cx="3043258" cy="26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15726"/>
            <a:ext cx="8229600" cy="1258438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Does the way we teach </a:t>
            </a:r>
            <a:r>
              <a:rPr lang="en-US" sz="3200" dirty="0" err="1" smtClean="0"/>
              <a:t>maths</a:t>
            </a:r>
            <a:r>
              <a:rPr lang="en-US" sz="3200" dirty="0"/>
              <a:t/>
            </a:r>
            <a:br>
              <a:rPr lang="en-US" sz="3200" dirty="0"/>
            </a:br>
            <a:endParaRPr lang="en-AU" sz="2800" dirty="0">
              <a:latin typeface="Univers LT Std 45 Light"/>
              <a:cs typeface="Univers LT Std 45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8" y="2398427"/>
            <a:ext cx="3096219" cy="25801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1023" y="873303"/>
            <a:ext cx="8753154" cy="229449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2400" dirty="0" smtClean="0">
                <a:latin typeface="Univers LT Std 45 Light"/>
                <a:cs typeface="Univers LT Std 45 Light"/>
              </a:rPr>
              <a:t>Cause Enjoyment, Trauma, or no Feelings for our students?  </a:t>
            </a:r>
          </a:p>
          <a:p>
            <a:pPr>
              <a:spcAft>
                <a:spcPts val="1200"/>
              </a:spcAft>
            </a:pPr>
            <a:r>
              <a:rPr lang="en-AU" sz="2400" dirty="0" smtClean="0">
                <a:latin typeface="Univers LT Std 45 Light"/>
                <a:cs typeface="Univers LT Std 45 Light"/>
              </a:rPr>
              <a:t>Create students who get credits or students who are confident users of mathematics?</a:t>
            </a:r>
          </a:p>
          <a:p>
            <a:pPr>
              <a:spcAft>
                <a:spcPts val="1200"/>
              </a:spcAft>
            </a:pPr>
            <a:r>
              <a:rPr lang="en-AU" sz="2400" dirty="0" smtClean="0">
                <a:latin typeface="Univers LT Std 45 Light"/>
                <a:cs typeface="Univers LT Std 45 Light"/>
              </a:rPr>
              <a:t>Can we change/improve?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3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6" y="129916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NZ" sz="3600" b="1" i="1" dirty="0"/>
              <a:t>Lee </a:t>
            </a:r>
            <a:r>
              <a:rPr lang="en-NZ" sz="3600" b="1" i="1" dirty="0" smtClean="0"/>
              <a:t>Mann</a:t>
            </a:r>
            <a:r>
              <a:rPr lang="en-NZ" sz="3600" dirty="0" smtClean="0"/>
              <a:t>, </a:t>
            </a:r>
            <a:r>
              <a:rPr lang="en-NZ" sz="3600" i="1" dirty="0" smtClean="0"/>
              <a:t>Master of Ed 2017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7" y="1224823"/>
            <a:ext cx="8229600" cy="3629805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NZ" sz="2400" dirty="0" smtClean="0"/>
              <a:t>Surveyed </a:t>
            </a:r>
            <a:r>
              <a:rPr lang="en-NZ" sz="2400" i="1" dirty="0" smtClean="0"/>
              <a:t>N</a:t>
            </a:r>
            <a:r>
              <a:rPr lang="en-NZ" sz="2400" dirty="0" smtClean="0"/>
              <a:t> </a:t>
            </a:r>
            <a:r>
              <a:rPr lang="en-NZ" sz="2400" dirty="0"/>
              <a:t>= </a:t>
            </a:r>
            <a:r>
              <a:rPr lang="en-NZ" sz="2400" dirty="0" smtClean="0"/>
              <a:t>434 </a:t>
            </a:r>
            <a:r>
              <a:rPr lang="en-NZ" sz="2400" dirty="0" err="1" smtClean="0"/>
              <a:t>Yr</a:t>
            </a:r>
            <a:r>
              <a:rPr lang="en-NZ" sz="2400" dirty="0" smtClean="0"/>
              <a:t> </a:t>
            </a:r>
            <a:r>
              <a:rPr lang="en-NZ" sz="2400" dirty="0"/>
              <a:t>9 students in </a:t>
            </a:r>
            <a:r>
              <a:rPr lang="en-NZ" sz="2400" dirty="0" smtClean="0"/>
              <a:t>NZ. </a:t>
            </a:r>
            <a:r>
              <a:rPr lang="en-NZ" sz="2400" dirty="0"/>
              <a:t> </a:t>
            </a:r>
            <a:endParaRPr lang="en-NZ" sz="2400" dirty="0" smtClean="0"/>
          </a:p>
          <a:p>
            <a:pPr>
              <a:spcAft>
                <a:spcPts val="1000"/>
              </a:spcAft>
            </a:pPr>
            <a:r>
              <a:rPr lang="en-NZ" sz="2400" dirty="0" smtClean="0"/>
              <a:t>Looked at Maths </a:t>
            </a:r>
            <a:r>
              <a:rPr lang="en-NZ" sz="2400" dirty="0"/>
              <a:t>Test Anxiety </a:t>
            </a:r>
            <a:r>
              <a:rPr lang="en-NZ" sz="2400" dirty="0" smtClean="0"/>
              <a:t>&amp; </a:t>
            </a:r>
            <a:r>
              <a:rPr lang="en-NZ" sz="2400" dirty="0"/>
              <a:t>Learning Anxiety</a:t>
            </a:r>
          </a:p>
          <a:p>
            <a:pPr>
              <a:spcAft>
                <a:spcPts val="1000"/>
              </a:spcAft>
            </a:pPr>
            <a:r>
              <a:rPr lang="en-NZ" sz="2400" dirty="0" smtClean="0"/>
              <a:t>Found </a:t>
            </a:r>
            <a:r>
              <a:rPr lang="en-NZ" sz="2400" dirty="0"/>
              <a:t>that 21.4% of students, particularly girls, reported </a:t>
            </a:r>
            <a:r>
              <a:rPr lang="en-NZ" sz="2400" b="1" u="sng" dirty="0"/>
              <a:t>high</a:t>
            </a:r>
            <a:r>
              <a:rPr lang="en-NZ" sz="2400" dirty="0"/>
              <a:t> levels of mathematics anxiety. </a:t>
            </a:r>
          </a:p>
          <a:p>
            <a:pPr>
              <a:spcAft>
                <a:spcPts val="1000"/>
              </a:spcAft>
            </a:pPr>
            <a:r>
              <a:rPr lang="en-NZ" sz="2400" dirty="0" smtClean="0"/>
              <a:t>For comparison, ~ 17</a:t>
            </a:r>
            <a:r>
              <a:rPr lang="en-NZ" sz="2400" dirty="0"/>
              <a:t>% of the </a:t>
            </a:r>
            <a:r>
              <a:rPr lang="en-NZ" sz="2400" dirty="0" smtClean="0"/>
              <a:t>USA </a:t>
            </a:r>
            <a:r>
              <a:rPr lang="en-NZ" sz="2400" dirty="0"/>
              <a:t>population </a:t>
            </a:r>
            <a:r>
              <a:rPr lang="en-NZ" sz="2400" dirty="0" smtClean="0"/>
              <a:t>have </a:t>
            </a:r>
            <a:r>
              <a:rPr lang="en-NZ" sz="2400" b="1" u="sng" dirty="0"/>
              <a:t>high</a:t>
            </a:r>
            <a:r>
              <a:rPr lang="en-NZ" sz="2400" dirty="0"/>
              <a:t> levels of mathematics </a:t>
            </a:r>
            <a:r>
              <a:rPr lang="en-NZ" sz="2400" dirty="0" smtClean="0"/>
              <a:t>anxiety; </a:t>
            </a:r>
            <a:r>
              <a:rPr lang="en-NZ" sz="2400" dirty="0"/>
              <a:t>studies in other countries arrive at similar </a:t>
            </a:r>
            <a:r>
              <a:rPr lang="en-NZ" sz="2400" dirty="0" smtClean="0"/>
              <a:t>estimations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mi-NZ" dirty="0" smtClean="0"/>
              <a:t>       https</a:t>
            </a:r>
            <a:r>
              <a:rPr lang="mi-NZ" dirty="0"/>
              <a:t>://www.cerme.nz/blog/LMannMEd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754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/>
              <a:t>How can mathematics anxiety be reduced</a:t>
            </a:r>
            <a:r>
              <a:rPr lang="en-NZ" sz="2800" b="1" i="1" dirty="0" smtClean="0"/>
              <a:t>?</a:t>
            </a:r>
            <a:br>
              <a:rPr lang="en-NZ" sz="2800" b="1" i="1" dirty="0" smtClean="0"/>
            </a:br>
            <a:r>
              <a:rPr lang="en-NZ" sz="2000" dirty="0"/>
              <a:t>webinar </a:t>
            </a:r>
            <a:r>
              <a:rPr lang="en-NZ" sz="2000" dirty="0" smtClean="0"/>
              <a:t>by </a:t>
            </a:r>
            <a:r>
              <a:rPr lang="en-NZ" sz="2000" i="1" dirty="0"/>
              <a:t>Global Math Department</a:t>
            </a:r>
            <a:r>
              <a:rPr lang="en-NZ" sz="2000" dirty="0"/>
              <a:t>, </a:t>
            </a:r>
            <a:r>
              <a:rPr lang="en-NZ" sz="2000" dirty="0" smtClean="0"/>
              <a:t>presented </a:t>
            </a:r>
            <a:r>
              <a:rPr lang="en-NZ" sz="2000" dirty="0"/>
              <a:t>by Dr </a:t>
            </a:r>
            <a:r>
              <a:rPr lang="en-NZ" sz="2000" i="1" dirty="0" err="1"/>
              <a:t>Kasi</a:t>
            </a:r>
            <a:r>
              <a:rPr lang="en-NZ" sz="2000" i="1" dirty="0"/>
              <a:t> Allen</a:t>
            </a:r>
            <a:r>
              <a:rPr lang="en-US" sz="2000" dirty="0"/>
              <a:t/>
            </a:r>
            <a:br>
              <a:rPr lang="en-US" sz="2000" dirty="0"/>
            </a:br>
            <a:endParaRPr lang="en-AU" sz="2000" dirty="0">
              <a:latin typeface="Univers LT Std 45 Light"/>
              <a:cs typeface="Univers LT Std 45 Light"/>
            </a:endParaRPr>
          </a:p>
        </p:txBody>
      </p:sp>
      <p:pic>
        <p:nvPicPr>
          <p:cNvPr id="7" name="Picture 6" descr="C:\Users\csawyer\AppData\Local\Microsoft\Windows\INetCache\Content.Word\mathstrauma_kasi_all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0" y="1154242"/>
            <a:ext cx="5906126" cy="3989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35906" y="1588956"/>
            <a:ext cx="2850139" cy="385247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2400" dirty="0" smtClean="0">
                <a:latin typeface="Univers LT Std 45 Light"/>
                <a:cs typeface="Univers LT Std 45 Light"/>
              </a:rPr>
              <a:t>Corresponds with Massey </a:t>
            </a:r>
            <a:r>
              <a:rPr lang="en-AU" sz="2400" dirty="0" err="1" smtClean="0">
                <a:latin typeface="Univers LT Std 45 Light"/>
                <a:cs typeface="Univers LT Std 45 Light"/>
              </a:rPr>
              <a:t>CERME</a:t>
            </a:r>
            <a:r>
              <a:rPr lang="en-AU" sz="2400" dirty="0" smtClean="0">
                <a:latin typeface="Univers LT Std 45 Light"/>
                <a:cs typeface="Univers LT Std 45 Light"/>
              </a:rPr>
              <a:t> research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400" dirty="0" smtClean="0">
                <a:latin typeface="Univers LT Std 45 Light"/>
                <a:cs typeface="Univers LT Std 45 Light"/>
              </a:rPr>
              <a:t>by Glenda Anthony, Bobbie Hunter, and Jodie Hunter on how students learn maths.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10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/>
              <a:t>Formative/dynamic </a:t>
            </a:r>
            <a:r>
              <a:rPr lang="en-NZ" sz="2800" b="1" i="1" dirty="0" smtClean="0"/>
              <a:t>assessment</a:t>
            </a:r>
            <a:br>
              <a:rPr lang="en-NZ" sz="2800" b="1" i="1" dirty="0" smtClean="0"/>
            </a:br>
            <a:r>
              <a:rPr lang="en-NZ" sz="2800" b="1" i="1" dirty="0"/>
              <a:t> </a:t>
            </a:r>
            <a:r>
              <a:rPr lang="en-NZ" sz="2800" b="1" i="1" dirty="0" smtClean="0"/>
              <a:t>(End: “one shot only” assessment)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Students’  thinking and activity is viewed as a source of ideas of </a:t>
            </a:r>
            <a:r>
              <a:rPr lang="en-NZ" sz="2400" dirty="0" smtClean="0"/>
              <a:t>which </a:t>
            </a:r>
            <a:r>
              <a:rPr lang="en-NZ" sz="2400" dirty="0"/>
              <a:t>to make deliberate use. </a:t>
            </a:r>
          </a:p>
          <a:p>
            <a:endParaRPr lang="en-US" sz="2400" dirty="0"/>
          </a:p>
          <a:p>
            <a:r>
              <a:rPr lang="en-NZ" sz="2400" dirty="0"/>
              <a:t>Assessment as search for potential  - rather than deficits -  in students’ thinking and </a:t>
            </a:r>
            <a:r>
              <a:rPr lang="en-NZ" sz="2400" dirty="0" smtClean="0"/>
              <a:t>work.</a:t>
            </a:r>
            <a:endParaRPr lang="en-NZ" sz="2400" dirty="0"/>
          </a:p>
          <a:p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301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5648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/>
              <a:t>Group Work </a:t>
            </a:r>
            <a:r>
              <a:rPr lang="en-NZ" sz="2800" b="1" i="1" dirty="0" smtClean="0"/>
              <a:t/>
            </a:r>
            <a:br>
              <a:rPr lang="en-NZ" sz="2800" b="1" i="1" dirty="0" smtClean="0"/>
            </a:br>
            <a:r>
              <a:rPr lang="en-NZ" sz="2800" b="1" i="1" dirty="0" smtClean="0"/>
              <a:t>(End: Grouping by “ability”)</a:t>
            </a:r>
            <a:endParaRPr lang="en-AU" sz="20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Regular opportunities to work on and talk about solving problems, in collaboration with peers</a:t>
            </a:r>
            <a:r>
              <a:rPr lang="en-NZ" sz="2400" dirty="0" smtClean="0"/>
              <a:t>.</a:t>
            </a:r>
          </a:p>
          <a:p>
            <a:endParaRPr lang="en-US" sz="2400" dirty="0"/>
          </a:p>
          <a:p>
            <a:r>
              <a:rPr lang="en-NZ" sz="2400" dirty="0"/>
              <a:t>Tasks should be rich enough to elicit a variety of problem-solving strategies and provide multiple entry points for students at different levels of </a:t>
            </a:r>
            <a:r>
              <a:rPr lang="en-NZ" sz="2400" dirty="0" smtClean="0"/>
              <a:t>understanding </a:t>
            </a:r>
          </a:p>
          <a:p>
            <a:pPr marL="0" indent="0">
              <a:buNone/>
            </a:pPr>
            <a:r>
              <a:rPr lang="en-NZ" sz="2400" dirty="0" smtClean="0"/>
              <a:t>     (Low floor/high ceiling: </a:t>
            </a:r>
            <a:r>
              <a:rPr lang="en-NZ" sz="2400" dirty="0" err="1" smtClean="0"/>
              <a:t>NRich</a:t>
            </a:r>
            <a:r>
              <a:rPr lang="en-NZ" sz="2400" dirty="0" smtClean="0"/>
              <a:t>, Dan Meyer, </a:t>
            </a:r>
            <a:r>
              <a:rPr lang="en-NZ" sz="2400" dirty="0" err="1" smtClean="0"/>
              <a:t>Desmos</a:t>
            </a:r>
            <a:r>
              <a:rPr lang="en-NZ" sz="2400" dirty="0" smtClean="0"/>
              <a:t>, . . .)</a:t>
            </a: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8179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8" y="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>Sunil </a:t>
            </a:r>
            <a:r>
              <a:rPr lang="en-US" sz="2800" dirty="0" smtClean="0"/>
              <a:t>Singh shares </a:t>
            </a:r>
            <a:r>
              <a:rPr lang="en-US" sz="2800" dirty="0"/>
              <a:t>Peter </a:t>
            </a:r>
            <a:r>
              <a:rPr lang="en-US" sz="2800" dirty="0" smtClean="0"/>
              <a:t>Harrison’s problem: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 descr="https://cdn-images-1.medium.com/max/1200/1*edWL1XkCwWrovEXgKzyx7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54"/>
            <a:ext cx="7624482" cy="44711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527430" y="4470715"/>
            <a:ext cx="392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2400" dirty="0">
                <a:hlinkClick r:id="rId3"/>
              </a:rPr>
              <a:t>http://</a:t>
            </a:r>
            <a:r>
              <a:rPr lang="en-NZ" sz="2400" dirty="0" smtClean="0">
                <a:hlinkClick r:id="rId3"/>
              </a:rPr>
              <a:t>www.bovinemath.com</a:t>
            </a:r>
            <a:r>
              <a:rPr lang="en-NZ" sz="2400" dirty="0" smtClean="0"/>
              <a:t>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0909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72" y="139026"/>
            <a:ext cx="8229600" cy="1288419"/>
          </a:xfrm>
        </p:spPr>
        <p:txBody>
          <a:bodyPr>
            <a:noAutofit/>
          </a:bodyPr>
          <a:lstStyle/>
          <a:p>
            <a:pPr algn="l"/>
            <a:r>
              <a:rPr lang="en-NZ" sz="2800" b="1" i="1" dirty="0" smtClean="0"/>
              <a:t>Dialogue in the Classroom</a:t>
            </a:r>
            <a:r>
              <a:rPr lang="en-NZ" sz="2800" b="1" i="1" dirty="0"/>
              <a:t/>
            </a:r>
            <a:br>
              <a:rPr lang="en-NZ" sz="2800" b="1" i="1" dirty="0"/>
            </a:br>
            <a:r>
              <a:rPr lang="en-NZ" sz="2400" b="1" i="1" dirty="0" smtClean="0"/>
              <a:t>(End: Prioritising individual work over collaboration)</a:t>
            </a:r>
            <a:endParaRPr lang="en-AU" sz="1800" dirty="0">
              <a:latin typeface="Univers LT Std 45 Light"/>
              <a:cs typeface="Univers LT Std 45 Ligh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0500" y="1588957"/>
            <a:ext cx="8895545" cy="2881444"/>
          </a:xfrm>
        </p:spPr>
        <p:txBody>
          <a:bodyPr>
            <a:noAutofit/>
          </a:bodyPr>
          <a:lstStyle/>
          <a:p>
            <a:r>
              <a:rPr lang="en-NZ" sz="2400" dirty="0"/>
              <a:t>Talk afford learning  - students need opportunities – in both small groups and whole class settings to talk about their mathematical thinking, questions, and argument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00400"/>
            <a:ext cx="2565618" cy="19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Massey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Massey template wide</Template>
  <TotalTime>6418</TotalTime>
  <Words>634</Words>
  <Application>Microsoft Office PowerPoint</Application>
  <PresentationFormat>On-screen Show (16:9)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Univers LT Std 45 Light</vt:lpstr>
      <vt:lpstr>Univers LT Std 57 Cn</vt:lpstr>
      <vt:lpstr>Blue Massey template wide</vt:lpstr>
      <vt:lpstr>All blue style 3</vt:lpstr>
      <vt:lpstr>Do you belong to  NZ Maths Teachers &amp; Stats teachers NZ Closed Facebook Groups? </vt:lpstr>
      <vt:lpstr> A Vision of NZ HS Maths and Stats  for the 21st Century  </vt:lpstr>
      <vt:lpstr>Does the way we teach maths </vt:lpstr>
      <vt:lpstr> Lee Mann, Master of Ed 2017 </vt:lpstr>
      <vt:lpstr>How can mathematics anxiety be reduced? webinar by Global Math Department, presented by Dr Kasi Allen </vt:lpstr>
      <vt:lpstr>Formative/dynamic assessment  (End: “one shot only” assessment)</vt:lpstr>
      <vt:lpstr>Group Work  (End: Grouping by “ability”)</vt:lpstr>
      <vt:lpstr> Sunil Singh shares Peter Harrison’s problem: </vt:lpstr>
      <vt:lpstr>Dialogue in the Classroom (End: Prioritising individual work over collaboration)</vt:lpstr>
      <vt:lpstr>Sequencing of content (End: Teaching algorithms and tricks over problem solving.)</vt:lpstr>
      <vt:lpstr>Feedback (End: *Using speed to measure understanding        *Focusing on answers rather than sound reasoning) </vt:lpstr>
      <vt:lpstr>Mathematical tasks (End: Privileging one “right way” rather than multiple pathways to one right answer) </vt:lpstr>
      <vt:lpstr>Creativity (End: Privileging one “right way” rather than multiple pathways to one right answer) </vt:lpstr>
      <vt:lpstr>  Resources you could/should be using:   </vt:lpstr>
      <vt:lpstr>Change is Hard</vt:lpstr>
      <vt:lpstr>Why did we start teaching Trigonometry  in the 1800’s?</vt:lpstr>
      <vt:lpstr>2000 NZ Changes in Stats Curriculum </vt:lpstr>
      <vt:lpstr> Keith Devlin, Stanford Center for Curriculum Redesign https://curriculumredesign.org/maths-for-the-21st-century-conference-strongly-supports-critical-necessary-changes-of-oecds-pisa-maths-for-2021-4dedu  </vt:lpstr>
      <vt:lpstr>  Center for Curriculum Redesign proposal to change PISA  </vt:lpstr>
      <vt:lpstr>PowerPoint Presentation</vt:lpstr>
      <vt:lpstr> Discuss &amp; Debate: Should we change maths  (curriculum, teaching, assessment)?  </vt:lpstr>
      <vt:lpstr>  Curious Minds, www.curiousminds.nz   Profiles of Women in STEM Stories from innovative New Zealand women of all ages and backgrounds who work with science, technology, engineering, maths and mātauranga Māori.  Maths/Stats focus: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Tips</dc:title>
  <dc:creator>Murray, Fiona</dc:creator>
  <cp:lastModifiedBy>Sawyer, Cami</cp:lastModifiedBy>
  <cp:revision>63</cp:revision>
  <dcterms:created xsi:type="dcterms:W3CDTF">2018-01-24T23:51:36Z</dcterms:created>
  <dcterms:modified xsi:type="dcterms:W3CDTF">2018-12-11T09:30:48Z</dcterms:modified>
</cp:coreProperties>
</file>